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603" r:id="rId4"/>
    <p:sldId id="604" r:id="rId5"/>
    <p:sldId id="605" r:id="rId6"/>
    <p:sldId id="606" r:id="rId7"/>
    <p:sldId id="260" r:id="rId8"/>
    <p:sldId id="262" r:id="rId9"/>
    <p:sldId id="607" r:id="rId10"/>
    <p:sldId id="263" r:id="rId11"/>
    <p:sldId id="264" r:id="rId12"/>
    <p:sldId id="258" r:id="rId13"/>
    <p:sldId id="596" r:id="rId14"/>
    <p:sldId id="614" r:id="rId15"/>
    <p:sldId id="608" r:id="rId16"/>
    <p:sldId id="609" r:id="rId17"/>
    <p:sldId id="610" r:id="rId18"/>
    <p:sldId id="611" r:id="rId19"/>
    <p:sldId id="612" r:id="rId20"/>
    <p:sldId id="613" r:id="rId21"/>
    <p:sldId id="589" r:id="rId22"/>
    <p:sldId id="591" r:id="rId23"/>
    <p:sldId id="592" r:id="rId24"/>
    <p:sldId id="602" r:id="rId25"/>
  </p:sldIdLst>
  <p:sldSz cx="18288000" cy="10287000"/>
  <p:notesSz cx="6858000" cy="9144000"/>
  <p:embeddedFontLst>
    <p:embeddedFont>
      <p:font typeface="Abril Fatface" panose="020B0604020202020204" charset="0"/>
      <p:regular r:id="rId27"/>
    </p:embeddedFont>
    <p:embeddedFont>
      <p:font typeface="Assistant Regular" panose="020B0604020202020204" charset="0"/>
      <p:regular r:id="rId28"/>
    </p:embeddedFont>
    <p:embeddedFont>
      <p:font typeface="Calibri" panose="020F0502020204030204" pitchFamily="34" charset="0"/>
      <p:regular r:id="rId29"/>
      <p:bold r:id="rId30"/>
      <p:italic r:id="rId31"/>
      <p:boldItalic r:id="rId32"/>
    </p:embeddedFont>
    <p:embeddedFont>
      <p:font typeface="Montserrat" panose="020B0604020202020204" charset="0"/>
      <p:regular r:id="rId33"/>
      <p:bold r:id="rId34"/>
    </p:embeddedFont>
    <p:embeddedFont>
      <p:font typeface="Open Sans"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F60"/>
    <a:srgbClr val="9BC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72033" autoAdjust="0"/>
  </p:normalViewPr>
  <p:slideViewPr>
    <p:cSldViewPr snapToGrid="0">
      <p:cViewPr varScale="1">
        <p:scale>
          <a:sx n="30" d="100"/>
          <a:sy n="30" d="100"/>
        </p:scale>
        <p:origin x="164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9D22F-3AEA-41FC-A049-527845BF8A7D}"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EC26C-D3FD-487C-8A2D-A6DA7EA81EEB}" type="slidenum">
              <a:rPr lang="en-GB" smtClean="0"/>
              <a:t>‹#›</a:t>
            </a:fld>
            <a:endParaRPr lang="en-GB"/>
          </a:p>
        </p:txBody>
      </p:sp>
    </p:spTree>
    <p:extLst>
      <p:ext uri="{BB962C8B-B14F-4D97-AF65-F5344CB8AC3E}">
        <p14:creationId xmlns:p14="http://schemas.microsoft.com/office/powerpoint/2010/main" val="214219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4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EC26C-D3FD-487C-8A2D-A6DA7EA81E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7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EC26C-D3FD-487C-8A2D-A6DA7EA81E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19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panose="020B0604020202020204" pitchFamily="34" charset="0"/>
              <a:buNone/>
            </a:pPr>
            <a:r>
              <a:rPr lang="en-GB" sz="1600" dirty="0"/>
              <a:t>Match funding partners: </a:t>
            </a:r>
          </a:p>
          <a:p>
            <a:pPr marL="0" lvl="0" indent="0" algn="l" rtl="0">
              <a:lnSpc>
                <a:spcPct val="100000"/>
              </a:lnSpc>
              <a:spcBef>
                <a:spcPts val="0"/>
              </a:spcBef>
              <a:spcAft>
                <a:spcPts val="0"/>
              </a:spcAft>
              <a:buSzPts val="1400"/>
              <a:buFont typeface="Arial" panose="020B0604020202020204" pitchFamily="34" charset="0"/>
              <a:buNone/>
            </a:pPr>
            <a:endParaRPr lang="en-GB" sz="1600" dirty="0"/>
          </a:p>
          <a:p>
            <a:pPr marL="0" lvl="0" indent="0" algn="l" rtl="0">
              <a:lnSpc>
                <a:spcPct val="100000"/>
              </a:lnSpc>
              <a:spcBef>
                <a:spcPts val="0"/>
              </a:spcBef>
              <a:spcAft>
                <a:spcPts val="0"/>
              </a:spcAft>
              <a:buSzPts val="1400"/>
              <a:buFont typeface="Arial" panose="020B0604020202020204" pitchFamily="34" charset="0"/>
              <a:buNone/>
            </a:pPr>
            <a:r>
              <a:rPr lang="en-GB" sz="1600" dirty="0"/>
              <a:t>- Kent County Council </a:t>
            </a:r>
          </a:p>
          <a:p>
            <a:pPr marL="0" lvl="0" indent="0" algn="l" rtl="0">
              <a:lnSpc>
                <a:spcPct val="100000"/>
              </a:lnSpc>
              <a:spcBef>
                <a:spcPts val="0"/>
              </a:spcBef>
              <a:spcAft>
                <a:spcPts val="0"/>
              </a:spcAft>
              <a:buSzPts val="1400"/>
              <a:buFont typeface="Arial" panose="020B0604020202020204" pitchFamily="34" charset="0"/>
              <a:buNone/>
            </a:pPr>
            <a:r>
              <a:rPr lang="en-GB" sz="1600" dirty="0"/>
              <a:t>- Ashford Borough Council </a:t>
            </a:r>
          </a:p>
          <a:p>
            <a:pPr marL="171450" lvl="0" indent="-171450" algn="l" rtl="0">
              <a:lnSpc>
                <a:spcPct val="100000"/>
              </a:lnSpc>
              <a:spcBef>
                <a:spcPts val="0"/>
              </a:spcBef>
              <a:spcAft>
                <a:spcPts val="0"/>
              </a:spcAft>
              <a:buSzPts val="1400"/>
              <a:buFontTx/>
              <a:buChar char="-"/>
            </a:pPr>
            <a:r>
              <a:rPr lang="en-GB" sz="1600" dirty="0"/>
              <a:t>Canterbury City Council </a:t>
            </a:r>
          </a:p>
          <a:p>
            <a:pPr marL="171450" lvl="0" indent="-171450" algn="l" rtl="0">
              <a:lnSpc>
                <a:spcPct val="100000"/>
              </a:lnSpc>
              <a:spcBef>
                <a:spcPts val="0"/>
              </a:spcBef>
              <a:spcAft>
                <a:spcPts val="0"/>
              </a:spcAft>
              <a:buSzPts val="1400"/>
              <a:buFontTx/>
              <a:buChar char="-"/>
            </a:pPr>
            <a:r>
              <a:rPr lang="en-GB" sz="1600" dirty="0"/>
              <a:t>Dover District Council </a:t>
            </a:r>
          </a:p>
          <a:p>
            <a:pPr marL="171450" lvl="0" indent="-171450" algn="l" rtl="0">
              <a:lnSpc>
                <a:spcPct val="100000"/>
              </a:lnSpc>
              <a:spcBef>
                <a:spcPts val="0"/>
              </a:spcBef>
              <a:spcAft>
                <a:spcPts val="0"/>
              </a:spcAft>
              <a:buSzPts val="1400"/>
              <a:buFontTx/>
              <a:buChar char="-"/>
            </a:pPr>
            <a:r>
              <a:rPr lang="en-GB" sz="1600" dirty="0"/>
              <a:t>Gravesham Borough Council </a:t>
            </a:r>
          </a:p>
          <a:p>
            <a:pPr marL="171450" lvl="0" indent="-171450" algn="l" rtl="0">
              <a:lnSpc>
                <a:spcPct val="100000"/>
              </a:lnSpc>
              <a:spcBef>
                <a:spcPts val="0"/>
              </a:spcBef>
              <a:spcAft>
                <a:spcPts val="0"/>
              </a:spcAft>
              <a:buSzPts val="1400"/>
              <a:buFontTx/>
              <a:buChar char="-"/>
            </a:pPr>
            <a:r>
              <a:rPr lang="en-GB" sz="1600" dirty="0"/>
              <a:t>Medway Council </a:t>
            </a:r>
          </a:p>
          <a:p>
            <a:pPr marL="171450" lvl="0" indent="-171450" algn="l" rtl="0">
              <a:lnSpc>
                <a:spcPct val="100000"/>
              </a:lnSpc>
              <a:spcBef>
                <a:spcPts val="0"/>
              </a:spcBef>
              <a:spcAft>
                <a:spcPts val="0"/>
              </a:spcAft>
              <a:buSzPts val="1400"/>
              <a:buFontTx/>
              <a:buChar char="-"/>
            </a:pPr>
            <a:r>
              <a:rPr lang="en-GB" sz="1600" dirty="0"/>
              <a:t>Thanet District Council </a:t>
            </a:r>
          </a:p>
          <a:p>
            <a:pPr marL="171450" lvl="0" indent="-171450" algn="l" rtl="0">
              <a:lnSpc>
                <a:spcPct val="100000"/>
              </a:lnSpc>
              <a:spcBef>
                <a:spcPts val="0"/>
              </a:spcBef>
              <a:spcAft>
                <a:spcPts val="0"/>
              </a:spcAft>
              <a:buSzPts val="1400"/>
              <a:buFontTx/>
              <a:buChar char="-"/>
            </a:pPr>
            <a:r>
              <a:rPr lang="en-GB" sz="1600" dirty="0"/>
              <a:t>Tunbridge Wells Borough Council </a:t>
            </a:r>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09.06.2020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lvl="0" indent="-171450">
              <a:buFont typeface="Arial" panose="020B0604020202020204" pitchFamily="34" charset="0"/>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25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09.06.2020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600" dirty="0"/>
              <a:t>Experience will be central to our recovery strategy</a:t>
            </a:r>
          </a:p>
          <a:p>
            <a:pPr lvl="0"/>
            <a:endParaRPr lang="en-US" sz="1600" dirty="0"/>
          </a:p>
          <a:p>
            <a:pPr marL="171450" lvl="0" indent="-171450">
              <a:buFont typeface="Arial" panose="020B0604020202020204" pitchFamily="34" charset="0"/>
              <a:buChar char="•"/>
            </a:pPr>
            <a:r>
              <a:rPr lang="en-US" sz="1600" dirty="0"/>
              <a:t>Reset and build sustainability into the recovery</a:t>
            </a:r>
          </a:p>
          <a:p>
            <a:pPr marL="171450" lvl="0" indent="-171450">
              <a:buFont typeface="Arial" panose="020B0604020202020204" pitchFamily="34" charset="0"/>
              <a:buChar char="•"/>
            </a:pPr>
            <a:r>
              <a:rPr lang="en-US" sz="1600" dirty="0"/>
              <a:t>We expect Covid-19 to magnify the already emerging trend for experiential, authentic product </a:t>
            </a:r>
          </a:p>
          <a:p>
            <a:pPr marL="171450" lvl="0" indent="-171450">
              <a:buFont typeface="Arial" panose="020B0604020202020204" pitchFamily="34" charset="0"/>
              <a:buChar char="•"/>
            </a:pPr>
            <a:r>
              <a:rPr lang="en-US" sz="1600" dirty="0" err="1"/>
              <a:t>Capitalise</a:t>
            </a:r>
            <a:r>
              <a:rPr lang="en-US" sz="1600" dirty="0"/>
              <a:t> on the immediate interest in outdoors, active, wellbeing and rural product as well as the increase in wanting to buy local produce and support independent businesses</a:t>
            </a:r>
          </a:p>
          <a:p>
            <a:pPr marL="171450" lvl="0" indent="-171450">
              <a:buFont typeface="Arial" panose="020B0604020202020204" pitchFamily="34" charset="0"/>
              <a:buChar char="•"/>
            </a:pPr>
            <a:r>
              <a:rPr lang="en-US" sz="1600" dirty="0"/>
              <a:t>Focus on off season product will be key to build in resilience and regrowth</a:t>
            </a:r>
          </a:p>
          <a:p>
            <a:pPr marL="171450" lvl="0" indent="-171450">
              <a:buFont typeface="Arial" panose="020B0604020202020204" pitchFamily="34" charset="0"/>
              <a:buChar char="•"/>
            </a:pPr>
            <a:endParaRPr lang="en-US" sz="1600" dirty="0"/>
          </a:p>
          <a:p>
            <a:pPr marL="0" lvl="0" indent="0">
              <a:buFont typeface="Arial" panose="020B0604020202020204" pitchFamily="34" charset="0"/>
              <a:buNone/>
            </a:pPr>
            <a:r>
              <a:rPr lang="en-US" sz="1600" dirty="0"/>
              <a:t>This </a:t>
            </a:r>
            <a:r>
              <a:rPr lang="en-US" sz="1600" dirty="0" err="1"/>
              <a:t>programme</a:t>
            </a:r>
            <a:r>
              <a:rPr lang="en-US" sz="1600" dirty="0"/>
              <a:t> will help to deliver some of the key things we’ll need to recover:</a:t>
            </a:r>
          </a:p>
          <a:p>
            <a:pPr marL="171450" lvl="0" indent="-171450">
              <a:buFont typeface="Arial" panose="020B0604020202020204" pitchFamily="34" charset="0"/>
              <a:buChar char="•"/>
            </a:pPr>
            <a:r>
              <a:rPr lang="en-US" sz="1600" dirty="0"/>
              <a:t>Collaboration between businesses</a:t>
            </a:r>
          </a:p>
          <a:p>
            <a:pPr marL="171450" lvl="0" indent="-171450">
              <a:buFont typeface="Arial" panose="020B0604020202020204" pitchFamily="34" charset="0"/>
              <a:buChar char="•"/>
            </a:pPr>
            <a:r>
              <a:rPr lang="en-US" sz="1600" dirty="0"/>
              <a:t>New product development which meets consumer demand in the “New Normal”</a:t>
            </a:r>
          </a:p>
          <a:p>
            <a:pPr marL="171450" lvl="0" indent="-171450">
              <a:buFont typeface="Arial" panose="020B0604020202020204" pitchFamily="34" charset="0"/>
              <a:buChar char="•"/>
            </a:pPr>
            <a:r>
              <a:rPr lang="en-US" sz="1600" dirty="0"/>
              <a:t>Training for businesses</a:t>
            </a:r>
          </a:p>
          <a:p>
            <a:pPr marL="171450" lvl="0" indent="-171450">
              <a:buFont typeface="Arial" panose="020B0604020202020204" pitchFamily="34" charset="0"/>
              <a:buChar char="•"/>
            </a:pPr>
            <a:r>
              <a:rPr lang="en-US" sz="1600" dirty="0"/>
              <a:t>Research into businesses, consumers and impact (social, environmental and economic)</a:t>
            </a:r>
          </a:p>
          <a:p>
            <a:pPr marL="171450" lvl="0" indent="-171450">
              <a:buFont typeface="Arial" panose="020B0604020202020204" pitchFamily="34" charset="0"/>
              <a:buChar char="•"/>
            </a:pPr>
            <a:r>
              <a:rPr lang="en-US" sz="1600" dirty="0"/>
              <a:t>B2C marketing to drive domestic visits</a:t>
            </a:r>
          </a:p>
          <a:p>
            <a:pPr marL="171450" lvl="0" indent="-171450">
              <a:buFont typeface="Arial" panose="020B0604020202020204" pitchFamily="34" charset="0"/>
              <a:buChar char="•"/>
            </a:pPr>
            <a:r>
              <a:rPr lang="en-US" sz="1600" dirty="0"/>
              <a:t>New destination imagery</a:t>
            </a:r>
          </a:p>
          <a:p>
            <a:pPr marL="171450" lvl="0" indent="-171450">
              <a:buFont typeface="Arial" panose="020B0604020202020204" pitchFamily="34" charset="0"/>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3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09.06.2020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key part of this will be our product development </a:t>
            </a:r>
            <a:r>
              <a:rPr lang="en-US" sz="1600" dirty="0" err="1"/>
              <a:t>programme</a:t>
            </a:r>
            <a:r>
              <a:rPr lang="en-US" sz="1600" dirty="0"/>
              <a:t> which will help businesses to take a new or adapted product idea, develop it, test it and take it to market.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Perfect for businesses that are thinking about how to adapt their product to help rebuild business following lockdown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extLst>
      <p:ext uri="{BB962C8B-B14F-4D97-AF65-F5344CB8AC3E}">
        <p14:creationId xmlns:p14="http://schemas.microsoft.com/office/powerpoint/2010/main" val="281300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09.06.2020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600" dirty="0"/>
              <a:t>The process:</a:t>
            </a:r>
          </a:p>
          <a:p>
            <a:pPr lvl="0"/>
            <a:endParaRPr lang="en-US" sz="1600" dirty="0"/>
          </a:p>
          <a:p>
            <a:pPr lvl="0"/>
            <a:r>
              <a:rPr lang="en-US" sz="1600" dirty="0"/>
              <a:t>- We will be developing lots of content for your new product, including videos, images and content. You will also have full access to all the content we develop for you </a:t>
            </a:r>
          </a:p>
          <a:p>
            <a:pPr lvl="0"/>
            <a:endParaRPr lang="en-US" sz="1600" dirty="0"/>
          </a:p>
          <a:p>
            <a:pPr lvl="0"/>
            <a:r>
              <a:rPr lang="en-US" sz="1600" dirty="0"/>
              <a:t>- You will receive 1:1 specialist consultation to help you in developing your new product. This is an extremely valuable opportunity to sit with an industry expert and receive a step by step breakdown in developing your product</a:t>
            </a:r>
          </a:p>
          <a:p>
            <a:pPr lvl="0"/>
            <a:endParaRPr lang="en-US" sz="1600" dirty="0"/>
          </a:p>
          <a:p>
            <a:pPr lvl="0"/>
            <a:r>
              <a:rPr lang="en-US" sz="1600" dirty="0"/>
              <a:t>- We will take your product to market to test, this is a great opportunity to identify if the product will sell or not and an opportunity to feed back any comments to you so tweaks can be made before launching your new product. We will test your product through campaigns , travel trade and consumer working groups.</a:t>
            </a:r>
          </a:p>
          <a:p>
            <a:pPr lvl="0"/>
            <a:endParaRPr lang="en-US" sz="1600" dirty="0"/>
          </a:p>
          <a:p>
            <a:pPr lvl="0"/>
            <a:r>
              <a:rPr lang="en-US" sz="1600" dirty="0"/>
              <a:t>- Lastly, we will support you with marketing activity. We will market your product through the travel trade, B2B market if relevant and also through our dedicated consumer campaigns on the Visit Kent channels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extLst>
      <p:ext uri="{BB962C8B-B14F-4D97-AF65-F5344CB8AC3E}">
        <p14:creationId xmlns:p14="http://schemas.microsoft.com/office/powerpoint/2010/main" val="368347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09.06.2020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140" dirty="0">
                <a:solidFill>
                  <a:srgbClr val="4D4A46"/>
                </a:solidFill>
                <a:latin typeface="+mn-lt"/>
              </a:rPr>
              <a:t>If this is something you would like to take part in the EXPERIENCE development programme or would like more information, please contact the Visit Kent team via the enquiry's inbox </a:t>
            </a:r>
            <a:endParaRPr lang="en-US" sz="1600" b="1" spc="140" dirty="0">
              <a:solidFill>
                <a:srgbClr val="4D4A46"/>
              </a:solidFill>
              <a:latin typeface="+mn-lt"/>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extLst>
      <p:ext uri="{BB962C8B-B14F-4D97-AF65-F5344CB8AC3E}">
        <p14:creationId xmlns:p14="http://schemas.microsoft.com/office/powerpoint/2010/main" val="244282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8F9D5-9B30-434A-A0EE-E1D73638E0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0"/>
        <p:cNvGrpSpPr/>
        <p:nvPr/>
      </p:nvGrpSpPr>
      <p:grpSpPr>
        <a:xfrm>
          <a:off x="0" y="0"/>
          <a:ext cx="0" cy="0"/>
          <a:chOff x="0" y="0"/>
          <a:chExt cx="0" cy="0"/>
        </a:xfrm>
      </p:grpSpPr>
      <p:pic>
        <p:nvPicPr>
          <p:cNvPr id="21" name="Google Shape;21;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18288000" cy="10313720"/>
          </a:xfrm>
          <a:prstGeom prst="rect">
            <a:avLst/>
          </a:prstGeom>
          <a:noFill/>
          <a:ln>
            <a:noFill/>
          </a:ln>
        </p:spPr>
      </p:pic>
    </p:spTree>
    <p:extLst>
      <p:ext uri="{BB962C8B-B14F-4D97-AF65-F5344CB8AC3E}">
        <p14:creationId xmlns:p14="http://schemas.microsoft.com/office/powerpoint/2010/main" val="3383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visitkentbusiness.co.uk/covid-19-business-support/training-resources/business-resilience-training/" TargetMode="External"/><Relationship Id="rId3" Type="http://schemas.openxmlformats.org/officeDocument/2006/relationships/hyperlink" Target="https://www.visitkentbusiness.co.uk/" TargetMode="External"/><Relationship Id="rId7" Type="http://schemas.openxmlformats.org/officeDocument/2006/relationships/hyperlink" Target="https://www.visitkentbusiness.co.uk/covid-19-business-support/insights-lobbying/"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visitkentbusiness.co.uk/covid-19-business-support/funding-financial-support/" TargetMode="External"/><Relationship Id="rId5" Type="http://schemas.openxmlformats.org/officeDocument/2006/relationships/hyperlink" Target="https://www.visitkentbusiness.co.uk/covid-19-business-support/destination-recovery/" TargetMode="External"/><Relationship Id="rId4" Type="http://schemas.openxmlformats.org/officeDocument/2006/relationships/hyperlink" Target="https://www.visitkentbusiness.co.uk/covid-19-business-support/government-industry-updat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vent.webinarjam.com/register/27/xyq2ocm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863617" y="2516076"/>
            <a:ext cx="14560766" cy="5781320"/>
            <a:chOff x="0" y="1983168"/>
            <a:chExt cx="19414354" cy="7708427"/>
          </a:xfrm>
        </p:grpSpPr>
        <p:sp>
          <p:nvSpPr>
            <p:cNvPr id="3" name="TextBox 3"/>
            <p:cNvSpPr txBox="1"/>
            <p:nvPr/>
          </p:nvSpPr>
          <p:spPr>
            <a:xfrm>
              <a:off x="0" y="1983168"/>
              <a:ext cx="19414354" cy="3943302"/>
            </a:xfrm>
            <a:prstGeom prst="rect">
              <a:avLst/>
            </a:prstGeom>
          </p:spPr>
          <p:txBody>
            <a:bodyPr lIns="0" tIns="0" rIns="0" bIns="0" rtlCol="0" anchor="t">
              <a:spAutoFit/>
            </a:bodyPr>
            <a:lstStyle/>
            <a:p>
              <a:pPr algn="ctr">
                <a:lnSpc>
                  <a:spcPts val="11460"/>
                </a:lnSpc>
              </a:pPr>
              <a:r>
                <a:rPr lang="en-US" sz="11346" spc="272" dirty="0">
                  <a:solidFill>
                    <a:srgbClr val="FFFFFF"/>
                  </a:solidFill>
                  <a:latin typeface="Abril Fatface"/>
                </a:rPr>
                <a:t>Communicating in a Crisis </a:t>
              </a:r>
            </a:p>
          </p:txBody>
        </p:sp>
        <p:sp>
          <p:nvSpPr>
            <p:cNvPr id="4" name="TextBox 4"/>
            <p:cNvSpPr txBox="1"/>
            <p:nvPr/>
          </p:nvSpPr>
          <p:spPr>
            <a:xfrm>
              <a:off x="0" y="9074793"/>
              <a:ext cx="19414354" cy="616802"/>
            </a:xfrm>
            <a:prstGeom prst="rect">
              <a:avLst/>
            </a:prstGeom>
          </p:spPr>
          <p:txBody>
            <a:bodyPr lIns="0" tIns="0" rIns="0" bIns="0" rtlCol="0" anchor="t">
              <a:spAutoFit/>
            </a:bodyPr>
            <a:lstStyle/>
            <a:p>
              <a:pPr algn="ctr">
                <a:lnSpc>
                  <a:spcPts val="3713"/>
                </a:lnSpc>
              </a:pPr>
              <a:endParaRPr/>
            </a:p>
          </p:txBody>
        </p:sp>
      </p:grpSp>
      <p:pic>
        <p:nvPicPr>
          <p:cNvPr id="7" name="Picture 6" descr="A screenshot of a cell phone&#10;&#10;Description automatically generated">
            <a:extLst>
              <a:ext uri="{FF2B5EF4-FFF2-40B4-BE49-F238E27FC236}">
                <a16:creationId xmlns:a16="http://schemas.microsoft.com/office/drawing/2014/main" id="{095FF2C2-031E-42DF-9366-DA744AE233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8200C6-4857-4EE3-8EF9-3BB466B9A9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145322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31113-B21B-446E-AAD6-B7273BC5D4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109751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540543" cy="4385678"/>
          </a:xfrm>
          <a:prstGeom prst="rect">
            <a:avLst/>
          </a:prstGeom>
        </p:spPr>
      </p:pic>
      <p:sp>
        <p:nvSpPr>
          <p:cNvPr id="4" name="TextBox 4"/>
          <p:cNvSpPr txBox="1"/>
          <p:nvPr/>
        </p:nvSpPr>
        <p:spPr>
          <a:xfrm>
            <a:off x="0" y="4958480"/>
            <a:ext cx="18288000" cy="1201312"/>
          </a:xfrm>
          <a:prstGeom prst="rect">
            <a:avLst/>
          </a:prstGeom>
        </p:spPr>
        <p:txBody>
          <a:bodyPr lIns="0" tIns="0" rIns="0" bIns="0" rtlCol="0" anchor="t">
            <a:spAutoFit/>
          </a:bodyPr>
          <a:lstStyle/>
          <a:p>
            <a:pPr algn="ctr">
              <a:lnSpc>
                <a:spcPts val="9599"/>
              </a:lnSpc>
            </a:pPr>
            <a:r>
              <a:rPr lang="en-US" sz="7999" dirty="0">
                <a:solidFill>
                  <a:srgbClr val="2E4F60"/>
                </a:solidFill>
                <a:latin typeface="Abril Fatface"/>
              </a:rPr>
              <a:t>Miranda Chapman </a:t>
            </a:r>
          </a:p>
        </p:txBody>
      </p:sp>
      <p:sp>
        <p:nvSpPr>
          <p:cNvPr id="5" name="TextBox 5"/>
          <p:cNvSpPr txBox="1"/>
          <p:nvPr/>
        </p:nvSpPr>
        <p:spPr>
          <a:xfrm>
            <a:off x="0" y="6391797"/>
            <a:ext cx="18288000" cy="830580"/>
          </a:xfrm>
          <a:prstGeom prst="rect">
            <a:avLst/>
          </a:prstGeom>
        </p:spPr>
        <p:txBody>
          <a:bodyPr lIns="0" tIns="0" rIns="0" bIns="0" rtlCol="0" anchor="t">
            <a:spAutoFit/>
          </a:bodyPr>
          <a:lstStyle/>
          <a:p>
            <a:pPr algn="ctr">
              <a:lnSpc>
                <a:spcPts val="6719"/>
              </a:lnSpc>
            </a:pPr>
            <a:r>
              <a:rPr lang="en-US" sz="4800" dirty="0">
                <a:solidFill>
                  <a:srgbClr val="000000"/>
                </a:solidFill>
                <a:latin typeface="Abril Fatface"/>
              </a:rPr>
              <a:t>Pillory Barn </a:t>
            </a:r>
          </a:p>
        </p:txBody>
      </p:sp>
      <p:pic>
        <p:nvPicPr>
          <p:cNvPr id="6" name="Picture 5" descr="A screenshot of a cell phone&#10;&#10;Description automatically generated">
            <a:extLst>
              <a:ext uri="{FF2B5EF4-FFF2-40B4-BE49-F238E27FC236}">
                <a16:creationId xmlns:a16="http://schemas.microsoft.com/office/drawing/2014/main" id="{D0566502-FD6F-4899-8DEB-00469F5B92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540543" cy="4385678"/>
          </a:xfrm>
          <a:prstGeom prst="rect">
            <a:avLst/>
          </a:prstGeom>
        </p:spPr>
      </p:pic>
      <p:sp>
        <p:nvSpPr>
          <p:cNvPr id="7" name="TextBox 4">
            <a:extLst>
              <a:ext uri="{FF2B5EF4-FFF2-40B4-BE49-F238E27FC236}">
                <a16:creationId xmlns:a16="http://schemas.microsoft.com/office/drawing/2014/main" id="{3F4B518F-F2B6-4D2B-AF09-C91DD56B6505}"/>
              </a:ext>
            </a:extLst>
          </p:cNvPr>
          <p:cNvSpPr txBox="1"/>
          <p:nvPr/>
        </p:nvSpPr>
        <p:spPr>
          <a:xfrm>
            <a:off x="0" y="4958480"/>
            <a:ext cx="18288000" cy="1201312"/>
          </a:xfrm>
          <a:prstGeom prst="rect">
            <a:avLst/>
          </a:prstGeom>
        </p:spPr>
        <p:txBody>
          <a:bodyPr lIns="0" tIns="0" rIns="0" bIns="0" rtlCol="0" anchor="t">
            <a:spAutoFit/>
          </a:bodyPr>
          <a:lstStyle/>
          <a:p>
            <a:pPr algn="ctr">
              <a:lnSpc>
                <a:spcPts val="9599"/>
              </a:lnSpc>
            </a:pPr>
            <a:r>
              <a:rPr lang="en-US" sz="7999" dirty="0">
                <a:solidFill>
                  <a:srgbClr val="2E4F60"/>
                </a:solidFill>
                <a:latin typeface="Abril Fatface"/>
              </a:rPr>
              <a:t>Jim Dawson</a:t>
            </a:r>
          </a:p>
        </p:txBody>
      </p:sp>
      <p:sp>
        <p:nvSpPr>
          <p:cNvPr id="8" name="TextBox 5">
            <a:extLst>
              <a:ext uri="{FF2B5EF4-FFF2-40B4-BE49-F238E27FC236}">
                <a16:creationId xmlns:a16="http://schemas.microsoft.com/office/drawing/2014/main" id="{F32F2522-5496-44F5-957E-0F37EDB56092}"/>
              </a:ext>
            </a:extLst>
          </p:cNvPr>
          <p:cNvSpPr txBox="1"/>
          <p:nvPr/>
        </p:nvSpPr>
        <p:spPr>
          <a:xfrm>
            <a:off x="0" y="6391797"/>
            <a:ext cx="18288000" cy="830580"/>
          </a:xfrm>
          <a:prstGeom prst="rect">
            <a:avLst/>
          </a:prstGeom>
        </p:spPr>
        <p:txBody>
          <a:bodyPr lIns="0" tIns="0" rIns="0" bIns="0" rtlCol="0" anchor="t">
            <a:spAutoFit/>
          </a:bodyPr>
          <a:lstStyle/>
          <a:p>
            <a:pPr algn="ctr">
              <a:lnSpc>
                <a:spcPts val="6719"/>
              </a:lnSpc>
            </a:pPr>
            <a:r>
              <a:rPr lang="en-US" sz="4800" dirty="0">
                <a:solidFill>
                  <a:srgbClr val="000000"/>
                </a:solidFill>
                <a:latin typeface="Abril Fatface"/>
              </a:rPr>
              <a:t>Head of Creative Digital and Marketing</a:t>
            </a:r>
          </a:p>
        </p:txBody>
      </p:sp>
      <p:pic>
        <p:nvPicPr>
          <p:cNvPr id="6" name="Picture 5" descr="A screenshot of a cell phone&#10;&#10;Description automatically generated">
            <a:extLst>
              <a:ext uri="{FF2B5EF4-FFF2-40B4-BE49-F238E27FC236}">
                <a16:creationId xmlns:a16="http://schemas.microsoft.com/office/drawing/2014/main" id="{C9050DB9-F936-4C77-9347-F055540BFF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FFC48F-BB08-4C56-B145-BEB2F9E560BE}"/>
              </a:ext>
            </a:extLst>
          </p:cNvPr>
          <p:cNvSpPr/>
          <p:nvPr/>
        </p:nvSpPr>
        <p:spPr>
          <a:xfrm>
            <a:off x="10522528" y="7295999"/>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DD72AB3-19E2-40E7-8E99-310983072510}"/>
              </a:ext>
            </a:extLst>
          </p:cNvPr>
          <p:cNvSpPr/>
          <p:nvPr/>
        </p:nvSpPr>
        <p:spPr>
          <a:xfrm>
            <a:off x="3882738" y="7271543"/>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4F5F6BA-39EB-49C6-8CEB-480E706FCE62}"/>
              </a:ext>
            </a:extLst>
          </p:cNvPr>
          <p:cNvSpPr/>
          <p:nvPr/>
        </p:nvSpPr>
        <p:spPr>
          <a:xfrm>
            <a:off x="13499522" y="4386810"/>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9BBCCD0-DE44-4877-8586-941E9F473340}"/>
              </a:ext>
            </a:extLst>
          </p:cNvPr>
          <p:cNvSpPr/>
          <p:nvPr/>
        </p:nvSpPr>
        <p:spPr>
          <a:xfrm>
            <a:off x="7263246" y="4446759"/>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EF411A-2046-4281-9DF2-34A697818F5B}"/>
              </a:ext>
            </a:extLst>
          </p:cNvPr>
          <p:cNvSpPr/>
          <p:nvPr/>
        </p:nvSpPr>
        <p:spPr>
          <a:xfrm>
            <a:off x="1032165" y="4451169"/>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C4028610-7917-435E-81A5-516DAF3CB5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288000" cy="2116282"/>
          </a:xfrm>
          <a:prstGeom prst="rect">
            <a:avLst/>
          </a:prstGeom>
        </p:spPr>
      </p:pic>
      <p:sp>
        <p:nvSpPr>
          <p:cNvPr id="3" name="TextBox 2">
            <a:extLst>
              <a:ext uri="{FF2B5EF4-FFF2-40B4-BE49-F238E27FC236}">
                <a16:creationId xmlns:a16="http://schemas.microsoft.com/office/drawing/2014/main" id="{8E776E5B-87D9-48F7-972C-6476D830FC79}"/>
              </a:ext>
            </a:extLst>
          </p:cNvPr>
          <p:cNvSpPr txBox="1"/>
          <p:nvPr/>
        </p:nvSpPr>
        <p:spPr>
          <a:xfrm>
            <a:off x="263235" y="2632363"/>
            <a:ext cx="7938655" cy="646331"/>
          </a:xfrm>
          <a:prstGeom prst="rect">
            <a:avLst/>
          </a:prstGeom>
          <a:noFill/>
        </p:spPr>
        <p:txBody>
          <a:bodyPr wrap="square" rtlCol="0">
            <a:spAutoFit/>
          </a:bodyPr>
          <a:lstStyle/>
          <a:p>
            <a:r>
              <a:rPr lang="en-GB" sz="3600" dirty="0">
                <a:hlinkClick r:id="rId3"/>
              </a:rPr>
              <a:t>https://www.visitkentbusiness.co.uk/</a:t>
            </a:r>
            <a:endParaRPr lang="en-GB" sz="3600" dirty="0"/>
          </a:p>
        </p:txBody>
      </p:sp>
      <p:sp>
        <p:nvSpPr>
          <p:cNvPr id="5" name="TextBox 4">
            <a:extLst>
              <a:ext uri="{FF2B5EF4-FFF2-40B4-BE49-F238E27FC236}">
                <a16:creationId xmlns:a16="http://schemas.microsoft.com/office/drawing/2014/main" id="{D7A89819-B0A4-4936-ADE2-F6F27B82BA60}"/>
              </a:ext>
            </a:extLst>
          </p:cNvPr>
          <p:cNvSpPr txBox="1"/>
          <p:nvPr/>
        </p:nvSpPr>
        <p:spPr>
          <a:xfrm>
            <a:off x="1319646" y="4694789"/>
            <a:ext cx="3186545" cy="1754326"/>
          </a:xfrm>
          <a:prstGeom prst="rect">
            <a:avLst/>
          </a:prstGeom>
          <a:noFill/>
        </p:spPr>
        <p:txBody>
          <a:bodyPr wrap="square" rtlCol="0">
            <a:spAutoFit/>
          </a:bodyPr>
          <a:lstStyle/>
          <a:p>
            <a:pPr algn="ctr"/>
            <a:r>
              <a:rPr lang="en-GB" sz="3600" dirty="0">
                <a:solidFill>
                  <a:schemeClr val="bg1"/>
                </a:solidFill>
                <a:hlinkClick r:id="rId4">
                  <a:extLst>
                    <a:ext uri="{A12FA001-AC4F-418D-AE19-62706E023703}">
                      <ahyp:hlinkClr xmlns:ahyp="http://schemas.microsoft.com/office/drawing/2018/hyperlinkcolor" val="tx"/>
                    </a:ext>
                  </a:extLst>
                </a:hlinkClick>
              </a:rPr>
              <a:t>Government &amp; Industry Updates </a:t>
            </a:r>
            <a:endParaRPr lang="en-GB" sz="3600" dirty="0">
              <a:solidFill>
                <a:schemeClr val="bg1"/>
              </a:solidFill>
            </a:endParaRPr>
          </a:p>
        </p:txBody>
      </p:sp>
      <p:sp>
        <p:nvSpPr>
          <p:cNvPr id="6" name="TextBox 5">
            <a:extLst>
              <a:ext uri="{FF2B5EF4-FFF2-40B4-BE49-F238E27FC236}">
                <a16:creationId xmlns:a16="http://schemas.microsoft.com/office/drawing/2014/main" id="{17E74D51-1CD4-49EB-9CBE-109F3F478482}"/>
              </a:ext>
            </a:extLst>
          </p:cNvPr>
          <p:cNvSpPr txBox="1"/>
          <p:nvPr/>
        </p:nvSpPr>
        <p:spPr>
          <a:xfrm>
            <a:off x="7712652" y="4932246"/>
            <a:ext cx="2867891" cy="1200329"/>
          </a:xfrm>
          <a:prstGeom prst="rect">
            <a:avLst/>
          </a:prstGeom>
          <a:noFill/>
        </p:spPr>
        <p:txBody>
          <a:bodyPr wrap="square" rtlCol="0">
            <a:spAutoFit/>
          </a:bodyPr>
          <a:lstStyle/>
          <a:p>
            <a:pPr algn="ctr"/>
            <a:r>
              <a:rPr lang="en-GB" sz="3600" dirty="0">
                <a:solidFill>
                  <a:schemeClr val="bg1"/>
                </a:solidFill>
                <a:hlinkClick r:id="rId5">
                  <a:extLst>
                    <a:ext uri="{A12FA001-AC4F-418D-AE19-62706E023703}">
                      <ahyp:hlinkClr xmlns:ahyp="http://schemas.microsoft.com/office/drawing/2018/hyperlinkcolor" val="tx"/>
                    </a:ext>
                  </a:extLst>
                </a:hlinkClick>
              </a:rPr>
              <a:t>Destination Recovery </a:t>
            </a:r>
            <a:endParaRPr lang="en-GB" sz="3600" dirty="0">
              <a:solidFill>
                <a:schemeClr val="bg1"/>
              </a:solidFill>
            </a:endParaRPr>
          </a:p>
        </p:txBody>
      </p:sp>
      <p:sp>
        <p:nvSpPr>
          <p:cNvPr id="7" name="TextBox 6">
            <a:extLst>
              <a:ext uri="{FF2B5EF4-FFF2-40B4-BE49-F238E27FC236}">
                <a16:creationId xmlns:a16="http://schemas.microsoft.com/office/drawing/2014/main" id="{A00A96A5-6EA4-479E-9539-6EBEFEA3C9A3}"/>
              </a:ext>
            </a:extLst>
          </p:cNvPr>
          <p:cNvSpPr txBox="1"/>
          <p:nvPr/>
        </p:nvSpPr>
        <p:spPr>
          <a:xfrm>
            <a:off x="13792199" y="4659658"/>
            <a:ext cx="3176155" cy="1754326"/>
          </a:xfrm>
          <a:prstGeom prst="rect">
            <a:avLst/>
          </a:prstGeom>
          <a:noFill/>
        </p:spPr>
        <p:txBody>
          <a:bodyPr wrap="square" rtlCol="0">
            <a:spAutoFit/>
          </a:bodyPr>
          <a:lstStyle/>
          <a:p>
            <a:pPr algn="ctr"/>
            <a:r>
              <a:rPr lang="en-GB" sz="3600" dirty="0">
                <a:solidFill>
                  <a:schemeClr val="bg1"/>
                </a:solidFill>
                <a:hlinkClick r:id="rId6">
                  <a:extLst>
                    <a:ext uri="{A12FA001-AC4F-418D-AE19-62706E023703}">
                      <ahyp:hlinkClr xmlns:ahyp="http://schemas.microsoft.com/office/drawing/2018/hyperlinkcolor" val="tx"/>
                    </a:ext>
                  </a:extLst>
                </a:hlinkClick>
              </a:rPr>
              <a:t>Funding &amp; Financial Support </a:t>
            </a:r>
            <a:endParaRPr lang="en-GB" sz="3600" dirty="0">
              <a:solidFill>
                <a:schemeClr val="bg1"/>
              </a:solidFill>
            </a:endParaRPr>
          </a:p>
        </p:txBody>
      </p:sp>
      <p:sp>
        <p:nvSpPr>
          <p:cNvPr id="8" name="TextBox 7">
            <a:extLst>
              <a:ext uri="{FF2B5EF4-FFF2-40B4-BE49-F238E27FC236}">
                <a16:creationId xmlns:a16="http://schemas.microsoft.com/office/drawing/2014/main" id="{3BAE8368-C38D-422B-B4C8-2917BE6F6EE1}"/>
              </a:ext>
            </a:extLst>
          </p:cNvPr>
          <p:cNvSpPr txBox="1"/>
          <p:nvPr/>
        </p:nvSpPr>
        <p:spPr>
          <a:xfrm>
            <a:off x="4135583" y="7757031"/>
            <a:ext cx="3255818" cy="1200329"/>
          </a:xfrm>
          <a:prstGeom prst="rect">
            <a:avLst/>
          </a:prstGeom>
          <a:noFill/>
        </p:spPr>
        <p:txBody>
          <a:bodyPr wrap="square" rtlCol="0">
            <a:spAutoFit/>
          </a:bodyPr>
          <a:lstStyle/>
          <a:p>
            <a:pPr algn="ctr"/>
            <a:r>
              <a:rPr lang="en-GB" sz="3600" dirty="0">
                <a:solidFill>
                  <a:schemeClr val="bg1"/>
                </a:solidFill>
                <a:hlinkClick r:id="rId7">
                  <a:extLst>
                    <a:ext uri="{A12FA001-AC4F-418D-AE19-62706E023703}">
                      <ahyp:hlinkClr xmlns:ahyp="http://schemas.microsoft.com/office/drawing/2018/hyperlinkcolor" val="tx"/>
                    </a:ext>
                  </a:extLst>
                </a:hlinkClick>
              </a:rPr>
              <a:t>Insights &amp; Lobbying </a:t>
            </a:r>
            <a:endParaRPr lang="en-GB" sz="3600" dirty="0">
              <a:solidFill>
                <a:schemeClr val="bg1"/>
              </a:solidFill>
            </a:endParaRPr>
          </a:p>
        </p:txBody>
      </p:sp>
      <p:sp>
        <p:nvSpPr>
          <p:cNvPr id="10" name="TextBox 9">
            <a:extLst>
              <a:ext uri="{FF2B5EF4-FFF2-40B4-BE49-F238E27FC236}">
                <a16:creationId xmlns:a16="http://schemas.microsoft.com/office/drawing/2014/main" id="{AB68E6DF-92E1-45E7-BA7E-69A02C9DF6AE}"/>
              </a:ext>
            </a:extLst>
          </p:cNvPr>
          <p:cNvSpPr txBox="1"/>
          <p:nvPr/>
        </p:nvSpPr>
        <p:spPr>
          <a:xfrm>
            <a:off x="11339945" y="7757031"/>
            <a:ext cx="2369127" cy="1200329"/>
          </a:xfrm>
          <a:prstGeom prst="rect">
            <a:avLst/>
          </a:prstGeom>
          <a:noFill/>
        </p:spPr>
        <p:txBody>
          <a:bodyPr wrap="square" rtlCol="0">
            <a:spAutoFit/>
          </a:bodyPr>
          <a:lstStyle/>
          <a:p>
            <a:r>
              <a:rPr lang="en-GB" sz="3600" dirty="0">
                <a:solidFill>
                  <a:schemeClr val="bg1"/>
                </a:solidFill>
                <a:hlinkClick r:id="rId8">
                  <a:extLst>
                    <a:ext uri="{A12FA001-AC4F-418D-AE19-62706E023703}">
                      <ahyp:hlinkClr xmlns:ahyp="http://schemas.microsoft.com/office/drawing/2018/hyperlinkcolor" val="tx"/>
                    </a:ext>
                  </a:extLst>
                </a:hlinkClick>
              </a:rPr>
              <a:t>Training &amp; Resources </a:t>
            </a:r>
            <a:endParaRPr lang="en-GB" sz="3600" dirty="0">
              <a:solidFill>
                <a:schemeClr val="bg1"/>
              </a:solidFill>
            </a:endParaRPr>
          </a:p>
        </p:txBody>
      </p:sp>
    </p:spTree>
    <p:extLst>
      <p:ext uri="{BB962C8B-B14F-4D97-AF65-F5344CB8AC3E}">
        <p14:creationId xmlns:p14="http://schemas.microsoft.com/office/powerpoint/2010/main" val="284787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4F60"/>
        </a:solidFill>
        <a:effectLst/>
      </p:bgPr>
    </p:bg>
    <p:spTree>
      <p:nvGrpSpPr>
        <p:cNvPr id="1" name=""/>
        <p:cNvGrpSpPr/>
        <p:nvPr/>
      </p:nvGrpSpPr>
      <p:grpSpPr>
        <a:xfrm>
          <a:off x="0" y="0"/>
          <a:ext cx="0" cy="0"/>
          <a:chOff x="0" y="0"/>
          <a:chExt cx="0" cy="0"/>
        </a:xfrm>
      </p:grpSpPr>
      <p:sp>
        <p:nvSpPr>
          <p:cNvPr id="2" name="AutoShape 2"/>
          <p:cNvSpPr/>
          <p:nvPr/>
        </p:nvSpPr>
        <p:spPr>
          <a:xfrm>
            <a:off x="12752988" y="0"/>
            <a:ext cx="5535012" cy="10287000"/>
          </a:xfrm>
          <a:prstGeom prst="rect">
            <a:avLst/>
          </a:prstGeom>
          <a:solidFill>
            <a:srgbClr val="FFFFFF"/>
          </a:solidFill>
        </p:spPr>
      </p:sp>
      <p:grpSp>
        <p:nvGrpSpPr>
          <p:cNvPr id="3" name="Group 3"/>
          <p:cNvGrpSpPr>
            <a:grpSpLocks noChangeAspect="1"/>
          </p:cNvGrpSpPr>
          <p:nvPr/>
        </p:nvGrpSpPr>
        <p:grpSpPr>
          <a:xfrm>
            <a:off x="10231569" y="2370662"/>
            <a:ext cx="5042838" cy="10248306"/>
            <a:chOff x="0" y="0"/>
            <a:chExt cx="5001260" cy="10163810"/>
          </a:xfrm>
        </p:grpSpPr>
        <p:sp>
          <p:nvSpPr>
            <p:cNvPr id="4" name="Freeform 4"/>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cstate="email">
                <a:extLst>
                  <a:ext uri="{28A0092B-C50C-407E-A947-70E740481C1C}">
                    <a14:useLocalDpi xmlns:a14="http://schemas.microsoft.com/office/drawing/2010/main"/>
                  </a:ext>
                </a:extLst>
              </a:blip>
              <a:stretch>
                <a:fillRect l="-45" r="-40" b="1"/>
              </a:stretch>
            </a:blipFill>
          </p:spPr>
        </p:sp>
        <p:sp>
          <p:nvSpPr>
            <p:cNvPr id="5" name="Freeform 5"/>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cstate="email">
                <a:extLst>
                  <a:ext uri="{28A0092B-C50C-407E-A947-70E740481C1C}">
                    <a14:useLocalDpi xmlns:a14="http://schemas.microsoft.com/office/drawing/2010/main"/>
                  </a:ext>
                </a:extLst>
              </a:blip>
              <a:stretch>
                <a:fillRect t="2841" b="4693"/>
              </a:stretch>
            </a:blip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54913" y="13312"/>
            <a:ext cx="11921700" cy="3098990"/>
          </a:xfrm>
          <a:prstGeom prst="rect">
            <a:avLst/>
          </a:prstGeom>
        </p:spPr>
        <p:txBody>
          <a:bodyPr lIns="0" tIns="0" rIns="0" bIns="0" rtlCol="0" anchor="t">
            <a:spAutoFit/>
          </a:bodyPr>
          <a:lstStyle/>
          <a:p>
            <a:pPr marL="0" marR="0" lvl="0" indent="0" algn="ctr" defTabSz="914445" rtl="0" eaLnBrk="1" fontAlgn="auto" latinLnBrk="0" hangingPunct="1">
              <a:lnSpc>
                <a:spcPts val="12320"/>
              </a:lnSpc>
              <a:spcBef>
                <a:spcPct val="0"/>
              </a:spcBef>
              <a:spcAft>
                <a:spcPts val="0"/>
              </a:spcAft>
              <a:buClrTx/>
              <a:buSzTx/>
              <a:buFontTx/>
              <a:buNone/>
              <a:tabLst/>
              <a:defRPr/>
            </a:pPr>
            <a:r>
              <a:rPr kumimoji="0" lang="en-US" sz="8801" b="0" i="0" u="none" strike="noStrike" kern="1200" cap="none" spc="0" normalizeH="0" baseline="0" noProof="0" dirty="0">
                <a:ln>
                  <a:noFill/>
                </a:ln>
                <a:solidFill>
                  <a:srgbClr val="FFFFFF"/>
                </a:solidFill>
                <a:effectLst/>
                <a:uLnTx/>
                <a:uFillTx/>
                <a:latin typeface="Abril Fatface" panose="020B0604020202020204" charset="0"/>
                <a:ea typeface="+mn-ea"/>
                <a:cs typeface="+mn-cs"/>
              </a:rPr>
              <a:t>Visit Kent Consumer Messaging  </a:t>
            </a:r>
          </a:p>
        </p:txBody>
      </p:sp>
      <p:sp>
        <p:nvSpPr>
          <p:cNvPr id="7" name="TextBox 7"/>
          <p:cNvSpPr txBox="1"/>
          <p:nvPr/>
        </p:nvSpPr>
        <p:spPr>
          <a:xfrm>
            <a:off x="254913" y="3676664"/>
            <a:ext cx="9976656" cy="5268750"/>
          </a:xfrm>
          <a:prstGeom prst="rect">
            <a:avLst/>
          </a:prstGeom>
          <a:ln>
            <a:solidFill>
              <a:srgbClr val="2E4F60"/>
            </a:solidFill>
          </a:ln>
        </p:spPr>
        <p:txBody>
          <a:bodyPr lIns="0" tIns="0" rIns="0" bIns="0" rtlCol="0" anchor="t">
            <a:spAutoFit/>
          </a:bodyPr>
          <a:lstStyle/>
          <a:p>
            <a:pPr marL="0" marR="0" lvl="0" indent="0" algn="l" defTabSz="914445"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Focus across our B2C channels will be supporting local businesses: </a:t>
            </a:r>
          </a:p>
          <a:p>
            <a:pPr marL="0" marR="0" lvl="0" indent="0" algn="l" defTabSz="914445"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a:ln>
                <a:noFill/>
              </a:ln>
              <a:solidFill>
                <a:srgbClr val="FFFFFF"/>
              </a:solidFill>
              <a:effectLst/>
              <a:uLnTx/>
              <a:uFillTx/>
              <a:latin typeface="Aileron Regular"/>
              <a:ea typeface="+mn-ea"/>
              <a:cs typeface="+mn-cs"/>
            </a:endParaRP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Businesses going that extra mile </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Local produce </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Local heroes </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General inspirational content </a:t>
            </a:r>
          </a:p>
        </p:txBody>
      </p:sp>
    </p:spTree>
    <p:extLst>
      <p:ext uri="{BB962C8B-B14F-4D97-AF65-F5344CB8AC3E}">
        <p14:creationId xmlns:p14="http://schemas.microsoft.com/office/powerpoint/2010/main" val="193760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4F60"/>
        </a:solidFill>
        <a:effectLst/>
      </p:bgPr>
    </p:bg>
    <p:spTree>
      <p:nvGrpSpPr>
        <p:cNvPr id="1" name=""/>
        <p:cNvGrpSpPr/>
        <p:nvPr/>
      </p:nvGrpSpPr>
      <p:grpSpPr>
        <a:xfrm>
          <a:off x="0" y="0"/>
          <a:ext cx="0" cy="0"/>
          <a:chOff x="0" y="0"/>
          <a:chExt cx="0" cy="0"/>
        </a:xfrm>
      </p:grpSpPr>
      <p:sp>
        <p:nvSpPr>
          <p:cNvPr id="2" name="AutoShape 2"/>
          <p:cNvSpPr/>
          <p:nvPr/>
        </p:nvSpPr>
        <p:spPr>
          <a:xfrm>
            <a:off x="12752988" y="0"/>
            <a:ext cx="5535012" cy="10287000"/>
          </a:xfrm>
          <a:prstGeom prst="rect">
            <a:avLst/>
          </a:prstGeom>
          <a:solidFill>
            <a:srgbClr val="FFFFFF"/>
          </a:solidFill>
        </p:spPr>
      </p:sp>
      <p:sp>
        <p:nvSpPr>
          <p:cNvPr id="6" name="TextBox 6"/>
          <p:cNvSpPr txBox="1"/>
          <p:nvPr/>
        </p:nvSpPr>
        <p:spPr>
          <a:xfrm>
            <a:off x="254913" y="342900"/>
            <a:ext cx="8203287" cy="1475147"/>
          </a:xfrm>
          <a:prstGeom prst="rect">
            <a:avLst/>
          </a:prstGeom>
        </p:spPr>
        <p:txBody>
          <a:bodyPr wrap="square" lIns="0" tIns="0" rIns="0" bIns="0" rtlCol="0" anchor="t">
            <a:spAutoFit/>
          </a:bodyPr>
          <a:lstStyle/>
          <a:p>
            <a:pPr marL="0" marR="0" lvl="0" indent="0" algn="ctr" defTabSz="914445" rtl="0" eaLnBrk="1" fontAlgn="auto" latinLnBrk="0" hangingPunct="1">
              <a:lnSpc>
                <a:spcPts val="12320"/>
              </a:lnSpc>
              <a:spcBef>
                <a:spcPct val="0"/>
              </a:spcBef>
              <a:spcAft>
                <a:spcPts val="0"/>
              </a:spcAft>
              <a:buClrTx/>
              <a:buSzTx/>
              <a:buFontTx/>
              <a:buNone/>
              <a:tabLst/>
              <a:defRPr/>
            </a:pPr>
            <a:r>
              <a:rPr kumimoji="0" lang="en-US" sz="8801" b="0" i="0" u="none" strike="noStrike" kern="1200" cap="none" spc="0" normalizeH="0" baseline="0" noProof="0">
                <a:ln>
                  <a:noFill/>
                </a:ln>
                <a:solidFill>
                  <a:srgbClr val="FFFFFF"/>
                </a:solidFill>
                <a:effectLst/>
                <a:uLnTx/>
                <a:uFillTx/>
                <a:latin typeface="Abril Fatface" panose="020B0604020202020204" charset="0"/>
                <a:ea typeface="+mn-ea"/>
                <a:cs typeface="+mn-cs"/>
              </a:rPr>
              <a:t>Virtual Kent</a:t>
            </a:r>
          </a:p>
        </p:txBody>
      </p:sp>
      <p:sp>
        <p:nvSpPr>
          <p:cNvPr id="7" name="TextBox 7"/>
          <p:cNvSpPr txBox="1"/>
          <p:nvPr/>
        </p:nvSpPr>
        <p:spPr>
          <a:xfrm>
            <a:off x="381365" y="2019300"/>
            <a:ext cx="8076835" cy="7485382"/>
          </a:xfrm>
          <a:prstGeom prst="rect">
            <a:avLst/>
          </a:prstGeom>
        </p:spPr>
        <p:txBody>
          <a:bodyPr wrap="square" lIns="0" tIns="0" rIns="0" bIns="0" rtlCol="0" anchor="t">
            <a:spAutoFit/>
          </a:bodyPr>
          <a:lstStyle/>
          <a:p>
            <a:pPr marL="0" marR="0" lvl="0" indent="0" algn="l" defTabSz="914445" rtl="0" eaLnBrk="1" fontAlgn="auto" latinLnBrk="0" hangingPunct="1">
              <a:lnSpc>
                <a:spcPts val="58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Creating content now is a challenge but not impossible.</a:t>
            </a:r>
          </a:p>
          <a:p>
            <a:pPr marL="0" marR="0" lvl="0" indent="0" algn="l" defTabSz="914445" rtl="0" eaLnBrk="1" fontAlgn="auto" latinLnBrk="0" hangingPunct="1">
              <a:lnSpc>
                <a:spcPts val="588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ileron Regular"/>
              <a:ea typeface="+mn-ea"/>
              <a:cs typeface="+mn-cs"/>
            </a:endParaRP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Development is taking place on the Visit Kent platform allowing us to aggregate existing content (Google/web cams/video)</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Curated, thematic virtual tours</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Now is the time to create or update your Google Business Listing and add good quality photography</a:t>
            </a:r>
          </a:p>
        </p:txBody>
      </p:sp>
      <p:pic>
        <p:nvPicPr>
          <p:cNvPr id="3" name="Picture 2">
            <a:extLst>
              <a:ext uri="{FF2B5EF4-FFF2-40B4-BE49-F238E27FC236}">
                <a16:creationId xmlns:a16="http://schemas.microsoft.com/office/drawing/2014/main" id="{E8E2BAE4-7190-4B21-9588-E8B04D8F0F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2701" y="13311"/>
            <a:ext cx="9575300" cy="5116875"/>
          </a:xfrm>
          <a:prstGeom prst="rect">
            <a:avLst/>
          </a:prstGeom>
        </p:spPr>
      </p:pic>
      <p:pic>
        <p:nvPicPr>
          <p:cNvPr id="4" name="Picture 3">
            <a:extLst>
              <a:ext uri="{FF2B5EF4-FFF2-40B4-BE49-F238E27FC236}">
                <a16:creationId xmlns:a16="http://schemas.microsoft.com/office/drawing/2014/main" id="{6CBD3736-8E67-4A59-A18D-7D670D48F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6434" y="5143498"/>
            <a:ext cx="9505704" cy="5130190"/>
          </a:xfrm>
          <a:prstGeom prst="rect">
            <a:avLst/>
          </a:prstGeom>
        </p:spPr>
      </p:pic>
    </p:spTree>
    <p:extLst>
      <p:ext uri="{BB962C8B-B14F-4D97-AF65-F5344CB8AC3E}">
        <p14:creationId xmlns:p14="http://schemas.microsoft.com/office/powerpoint/2010/main" val="78444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524000" y="2156172"/>
            <a:ext cx="14900383" cy="5804031"/>
            <a:chOff x="-452823" y="-1920631"/>
            <a:chExt cx="19867177" cy="7738708"/>
          </a:xfrm>
        </p:grpSpPr>
        <p:sp>
          <p:nvSpPr>
            <p:cNvPr id="3" name="TextBox 3"/>
            <p:cNvSpPr txBox="1"/>
            <p:nvPr/>
          </p:nvSpPr>
          <p:spPr>
            <a:xfrm>
              <a:off x="-452823" y="-1920631"/>
              <a:ext cx="19414354" cy="4019512"/>
            </a:xfrm>
            <a:prstGeom prst="rect">
              <a:avLst/>
            </a:prstGeom>
          </p:spPr>
          <p:txBody>
            <a:bodyPr lIns="0" tIns="0" rIns="0" bIns="0" rtlCol="0" anchor="t">
              <a:spAutoFit/>
            </a:bodyPr>
            <a:lstStyle/>
            <a:p>
              <a:pPr marL="0" marR="0" lvl="0" indent="0" algn="ctr" defTabSz="914400" rtl="0" eaLnBrk="1" fontAlgn="auto" latinLnBrk="0" hangingPunct="1">
                <a:lnSpc>
                  <a:spcPts val="11460"/>
                </a:lnSpc>
                <a:spcBef>
                  <a:spcPts val="0"/>
                </a:spcBef>
                <a:spcAft>
                  <a:spcPts val="0"/>
                </a:spcAft>
                <a:buClrTx/>
                <a:buSzTx/>
                <a:buFontTx/>
                <a:buNone/>
                <a:tabLst/>
                <a:defRPr/>
              </a:pPr>
              <a:r>
                <a:rPr kumimoji="0" lang="en-US" sz="11346" b="0" i="0" u="none" strike="noStrike" kern="1200" cap="none" spc="272" normalizeH="0" baseline="0" noProof="0">
                  <a:ln>
                    <a:noFill/>
                  </a:ln>
                  <a:solidFill>
                    <a:srgbClr val="FFFFFF"/>
                  </a:solidFill>
                  <a:effectLst/>
                  <a:uLnTx/>
                  <a:uFillTx/>
                  <a:latin typeface="Abril Fatface"/>
                  <a:ea typeface="+mn-ea"/>
                  <a:cs typeface="+mn-cs"/>
                </a:rPr>
                <a:t>DESTINATION RECOVERY </a:t>
              </a:r>
            </a:p>
          </p:txBody>
        </p:sp>
        <p:sp>
          <p:nvSpPr>
            <p:cNvPr id="4" name="TextBox 4"/>
            <p:cNvSpPr txBox="1"/>
            <p:nvPr/>
          </p:nvSpPr>
          <p:spPr>
            <a:xfrm>
              <a:off x="0" y="5201275"/>
              <a:ext cx="19414354" cy="616802"/>
            </a:xfrm>
            <a:prstGeom prst="rect">
              <a:avLst/>
            </a:prstGeom>
          </p:spPr>
          <p:txBody>
            <a:bodyPr lIns="0" tIns="0" rIns="0" bIns="0" rtlCol="0" anchor="t">
              <a:spAutoFit/>
            </a:bodyPr>
            <a:lstStyle/>
            <a:p>
              <a:pPr marL="0" marR="0" lvl="0" indent="0" algn="ctr" defTabSz="914400" rtl="0" eaLnBrk="1" fontAlgn="auto" latinLnBrk="0" hangingPunct="1">
                <a:lnSpc>
                  <a:spcPts val="371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descr="A screenshot of a cell phone&#10;&#10;Description automatically generated">
            <a:extLst>
              <a:ext uri="{FF2B5EF4-FFF2-40B4-BE49-F238E27FC236}">
                <a16:creationId xmlns:a16="http://schemas.microsoft.com/office/drawing/2014/main" id="{628E215F-C4D9-4F60-9424-12CA0FF2F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829550"/>
            <a:ext cx="18278475" cy="2457450"/>
          </a:xfrm>
          <a:prstGeom prst="rect">
            <a:avLst/>
          </a:prstGeom>
        </p:spPr>
      </p:pic>
    </p:spTree>
    <p:extLst>
      <p:ext uri="{BB962C8B-B14F-4D97-AF65-F5344CB8AC3E}">
        <p14:creationId xmlns:p14="http://schemas.microsoft.com/office/powerpoint/2010/main" val="331592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0" y="0"/>
            <a:ext cx="18288000" cy="10287000"/>
          </a:xfrm>
          <a:prstGeom prst="rect">
            <a:avLst/>
          </a:prstGeom>
          <a:solidFill>
            <a:schemeClr val="dk1">
              <a:alpha val="21568"/>
            </a:schemeClr>
          </a:solidFill>
          <a:ln>
            <a:noFill/>
          </a:ln>
        </p:spPr>
        <p:txBody>
          <a:bodyPr spcFirstLastPara="1" wrap="square" lIns="137138" tIns="68550" rIns="137138" bIns="685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
                <a:srgbClr val="000000"/>
              </a:buClr>
              <a:buSzPts val="1800"/>
              <a:buFontTx/>
              <a:buNone/>
              <a:tabLst/>
              <a:defRPr/>
            </a:pPr>
            <a:endParaRPr kumimoji="0" sz="2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5" name="Google Shape;145;p2"/>
          <p:cNvSpPr/>
          <p:nvPr/>
        </p:nvSpPr>
        <p:spPr>
          <a:xfrm rot="-972541">
            <a:off x="-2962022" y="-881627"/>
            <a:ext cx="9994461" cy="13794897"/>
          </a:xfrm>
          <a:prstGeom prst="rect">
            <a:avLst/>
          </a:prstGeom>
          <a:solidFill>
            <a:schemeClr val="lt1"/>
          </a:solidFill>
          <a:ln w="12700" cap="flat" cmpd="sng">
            <a:solidFill>
              <a:srgbClr val="BABA00"/>
            </a:solidFill>
            <a:prstDash val="solid"/>
            <a:miter lim="800000"/>
            <a:headEnd type="none" w="sm" len="sm"/>
            <a:tailEnd type="none" w="sm" len="sm"/>
          </a:ln>
        </p:spPr>
        <p:txBody>
          <a:bodyPr spcFirstLastPara="1" wrap="square" lIns="137138" tIns="68550" rIns="137138" bIns="685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
                <a:srgbClr val="000000"/>
              </a:buClr>
              <a:buSzPts val="1800"/>
              <a:buFontTx/>
              <a:buNone/>
              <a:tabLst/>
              <a:defRPr/>
            </a:pPr>
            <a:endParaRPr kumimoji="0" sz="27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ctr" defTabSz="609539" rtl="0" eaLnBrk="1" fontAlgn="auto" latinLnBrk="0" hangingPunct="1">
              <a:lnSpc>
                <a:spcPct val="100000"/>
              </a:lnSpc>
              <a:spcBef>
                <a:spcPts val="0"/>
              </a:spcBef>
              <a:spcAft>
                <a:spcPts val="0"/>
              </a:spcAft>
              <a:buClr>
                <a:srgbClr val="000000"/>
              </a:buClr>
              <a:buSzPts val="1800"/>
              <a:buFontTx/>
              <a:buNone/>
              <a:tabLst/>
              <a:defRPr/>
            </a:pPr>
            <a:endParaRPr kumimoji="0" sz="2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2"/>
          <p:cNvSpPr txBox="1"/>
          <p:nvPr/>
        </p:nvSpPr>
        <p:spPr>
          <a:xfrm>
            <a:off x="7225213" y="767136"/>
            <a:ext cx="10810307" cy="9094797"/>
          </a:xfrm>
          <a:prstGeom prst="rect">
            <a:avLst/>
          </a:prstGeom>
          <a:noFill/>
          <a:ln>
            <a:noFill/>
          </a:ln>
        </p:spPr>
        <p:txBody>
          <a:bodyPr spcFirstLastPara="1" wrap="square" lIns="137138" tIns="68550" rIns="137138" bIns="68550" anchor="t"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539" rtl="0" eaLnBrk="1" fontAlgn="auto" latinLnBrk="0" hangingPunct="1">
              <a:lnSpc>
                <a:spcPct val="100000"/>
              </a:lnSpc>
              <a:spcBef>
                <a:spcPts val="0"/>
              </a:spcBef>
              <a:spcAft>
                <a:spcPts val="0"/>
              </a:spcAft>
              <a:buClr>
                <a:srgbClr val="000000"/>
              </a:buClr>
              <a:buSzPts val="3200"/>
              <a:buFontTx/>
              <a:buNone/>
              <a:tabLst/>
              <a:defRPr/>
            </a:pPr>
            <a:r>
              <a:rPr kumimoji="0" lang="en-GB" sz="4800" b="1" i="0" u="none" strike="noStrike" kern="1200" cap="none" spc="0" normalizeH="0" baseline="0" noProof="0">
                <a:ln>
                  <a:noFill/>
                </a:ln>
                <a:solidFill>
                  <a:prstClr val="white"/>
                </a:solidFill>
                <a:effectLst/>
                <a:uLnTx/>
                <a:uFillTx/>
                <a:latin typeface="Open Sans"/>
                <a:ea typeface="Open Sans"/>
                <a:cs typeface="Open Sans"/>
                <a:sym typeface="Open Sans"/>
              </a:rPr>
              <a:t>Interreg France Channel England programme targeted project</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609539" rtl="0" eaLnBrk="1" fontAlgn="auto" latinLnBrk="0" hangingPunct="1">
              <a:lnSpc>
                <a:spcPct val="100000"/>
              </a:lnSpc>
              <a:spcBef>
                <a:spcPts val="0"/>
              </a:spcBef>
              <a:spcAft>
                <a:spcPts val="0"/>
              </a:spcAft>
              <a:buClr>
                <a:srgbClr val="000000"/>
              </a:buClr>
              <a:buSzPts val="1200"/>
              <a:buFontTx/>
              <a:buNone/>
              <a:tabLst/>
              <a:defRPr/>
            </a:pPr>
            <a:endParaRPr kumimoji="0" sz="1200" b="1"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l" defTabSz="609539" rtl="0" eaLnBrk="1" fontAlgn="auto" latinLnBrk="0" hangingPunct="1">
              <a:lnSpc>
                <a:spcPct val="100000"/>
              </a:lnSpc>
              <a:spcBef>
                <a:spcPts val="0"/>
              </a:spcBef>
              <a:spcAft>
                <a:spcPts val="0"/>
              </a:spcAft>
              <a:buClr>
                <a:srgbClr val="000000"/>
              </a:buClr>
              <a:buSzPts val="1200"/>
              <a:buFontTx/>
              <a:buNone/>
              <a:tabLst/>
              <a:defRPr/>
            </a:pPr>
            <a:endParaRPr kumimoji="0" sz="1200" b="1"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l" defTabSz="609539" rtl="0" eaLnBrk="1" fontAlgn="auto" latinLnBrk="0" hangingPunct="1">
              <a:lnSpc>
                <a:spcPct val="100000"/>
              </a:lnSpc>
              <a:spcBef>
                <a:spcPts val="0"/>
              </a:spcBef>
              <a:spcAft>
                <a:spcPts val="0"/>
              </a:spcAft>
              <a:buClr>
                <a:srgbClr val="000000"/>
              </a:buClr>
              <a:buSzPts val="1200"/>
              <a:buFontTx/>
              <a:buNone/>
              <a:tabLst/>
              <a:defRPr/>
            </a:pPr>
            <a:endParaRPr kumimoji="0" lang="en-GB" sz="1200" b="1"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r" defTabSz="609539" rtl="0" eaLnBrk="1" fontAlgn="auto" latinLnBrk="0" hangingPunct="1">
              <a:lnSpc>
                <a:spcPct val="100000"/>
              </a:lnSpc>
              <a:spcBef>
                <a:spcPts val="0"/>
              </a:spcBef>
              <a:spcAft>
                <a:spcPts val="0"/>
              </a:spcAft>
              <a:buClr>
                <a:srgbClr val="000000"/>
              </a:buClr>
              <a:buSzPts val="6600"/>
              <a:buFontTx/>
              <a:buNone/>
              <a:tabLst/>
              <a:defRPr/>
            </a:pPr>
            <a:r>
              <a:rPr kumimoji="0" lang="en-GB" sz="9900" b="1" i="0" u="none" strike="noStrike" kern="1200" cap="none" spc="0" normalizeH="0" baseline="0" noProof="0">
                <a:ln>
                  <a:noFill/>
                </a:ln>
                <a:solidFill>
                  <a:prstClr val="white"/>
                </a:solidFill>
                <a:effectLst/>
                <a:uLnTx/>
                <a:uFillTx/>
                <a:latin typeface="Montserrat"/>
                <a:ea typeface="Montserrat"/>
                <a:cs typeface="Montserrat"/>
                <a:sym typeface="Montserrat"/>
              </a:rPr>
              <a:t>EXPERIENCE</a:t>
            </a:r>
            <a:r>
              <a:rPr kumimoji="0" lang="en-GB" sz="9900" b="0" i="0" u="none" strike="noStrike" kern="1200" cap="none" spc="0" normalizeH="0" baseline="0" noProof="0">
                <a:ln>
                  <a:noFill/>
                </a:ln>
                <a:solidFill>
                  <a:srgbClr val="003399"/>
                </a:solidFill>
                <a:effectLst/>
                <a:uLnTx/>
                <a:uFillTx/>
                <a:latin typeface="Calibri"/>
                <a:ea typeface="Calibri"/>
                <a:cs typeface="Calibri"/>
                <a:sym typeface="Calibri"/>
              </a:rPr>
              <a:t> </a:t>
            </a:r>
            <a:r>
              <a:rPr kumimoji="0" lang="en-GB" sz="9900" b="0" i="0" u="none" strike="noStrike" kern="1200" cap="none" spc="0" normalizeH="0" baseline="0" noProof="0">
                <a:ln>
                  <a:noFill/>
                </a:ln>
                <a:solidFill>
                  <a:prstClr val="white"/>
                </a:solidFill>
                <a:effectLst/>
                <a:uLnTx/>
                <a:uFillTx/>
                <a:latin typeface="Calibri"/>
                <a:ea typeface="Calibri"/>
                <a:cs typeface="Calibri"/>
                <a:sym typeface="Calibri"/>
              </a:rPr>
              <a:t>Project</a:t>
            </a:r>
            <a:endParaRPr kumimoji="0" sz="9900" b="1" i="0" u="none" strike="noStrike" kern="1200" cap="none" spc="0" normalizeH="0" baseline="0" noProof="0">
              <a:ln>
                <a:noFill/>
              </a:ln>
              <a:solidFill>
                <a:prstClr val="white"/>
              </a:solidFill>
              <a:effectLst/>
              <a:uLnTx/>
              <a:uFillTx/>
              <a:latin typeface="Montserrat"/>
              <a:ea typeface="Montserrat"/>
              <a:cs typeface="Montserrat"/>
              <a:sym typeface="Montserrat"/>
            </a:endParaRPr>
          </a:p>
          <a:p>
            <a:pPr marL="0" marR="0" lvl="0" indent="0" algn="l" defTabSz="609539" rtl="0" eaLnBrk="1" fontAlgn="auto" latinLnBrk="0" hangingPunct="1">
              <a:lnSpc>
                <a:spcPct val="100000"/>
              </a:lnSpc>
              <a:spcBef>
                <a:spcPts val="0"/>
              </a:spcBef>
              <a:spcAft>
                <a:spcPts val="0"/>
              </a:spcAft>
              <a:buClr>
                <a:srgbClr val="000000"/>
              </a:buClr>
              <a:buSzPts val="1000"/>
              <a:buFontTx/>
              <a:buNone/>
              <a:tabLst/>
              <a:defRPr/>
            </a:pPr>
            <a:endParaRPr kumimoji="0" sz="1500" b="1" i="0" u="none" strike="noStrike" kern="1200" cap="none" spc="0" normalizeH="0" baseline="0" noProof="0">
              <a:ln>
                <a:noFill/>
              </a:ln>
              <a:solidFill>
                <a:prstClr val="white"/>
              </a:solidFill>
              <a:effectLst/>
              <a:uLnTx/>
              <a:uFillTx/>
              <a:latin typeface="Montserrat"/>
              <a:ea typeface="Montserrat"/>
              <a:cs typeface="Montserrat"/>
              <a:sym typeface="Montserrat"/>
            </a:endParaRPr>
          </a:p>
          <a:p>
            <a:pPr marL="0" marR="0" lvl="0" indent="0" algn="r" defTabSz="609539" rtl="0" eaLnBrk="1" fontAlgn="auto" latinLnBrk="0" hangingPunct="1">
              <a:lnSpc>
                <a:spcPct val="100000"/>
              </a:lnSpc>
              <a:spcBef>
                <a:spcPts val="0"/>
              </a:spcBef>
              <a:spcAft>
                <a:spcPts val="0"/>
              </a:spcAft>
              <a:buClr>
                <a:srgbClr val="000000"/>
              </a:buClr>
              <a:buSzPts val="2800"/>
              <a:buFontTx/>
              <a:buNone/>
              <a:tabLst/>
              <a:defRPr/>
            </a:pPr>
            <a:r>
              <a:rPr kumimoji="0" lang="en-GB" sz="4200" b="0" i="1" u="none" strike="noStrike" kern="1200" cap="none" spc="0" normalizeH="0" baseline="0" noProof="0">
                <a:ln>
                  <a:noFill/>
                </a:ln>
                <a:solidFill>
                  <a:prstClr val="white"/>
                </a:solidFill>
                <a:effectLst/>
                <a:uLnTx/>
                <a:uFillTx/>
                <a:latin typeface="Open Sans"/>
                <a:ea typeface="Open Sans"/>
                <a:cs typeface="Open Sans"/>
                <a:sym typeface="Open Sans"/>
              </a:rPr>
              <a:t>Experiential tourism offer to </a:t>
            </a:r>
            <a:br>
              <a:rPr kumimoji="0" lang="en-GB" sz="4200" b="0" i="1" u="none" strike="noStrike" kern="1200" cap="none" spc="0" normalizeH="0" baseline="0" noProof="0">
                <a:ln>
                  <a:noFill/>
                </a:ln>
                <a:solidFill>
                  <a:prstClr val="white"/>
                </a:solidFill>
                <a:effectLst/>
                <a:uLnTx/>
                <a:uFillTx/>
                <a:latin typeface="Open Sans"/>
                <a:ea typeface="Open Sans"/>
                <a:cs typeface="Open Sans"/>
                <a:sym typeface="Open Sans"/>
              </a:rPr>
            </a:br>
            <a:r>
              <a:rPr kumimoji="0" lang="en-GB" sz="4200" b="0" i="1" u="none" strike="noStrike" kern="1200" cap="none" spc="0" normalizeH="0" baseline="0" noProof="0">
                <a:ln>
                  <a:noFill/>
                </a:ln>
                <a:solidFill>
                  <a:prstClr val="white"/>
                </a:solidFill>
                <a:effectLst/>
                <a:uLnTx/>
                <a:uFillTx/>
                <a:latin typeface="Open Sans"/>
                <a:ea typeface="Open Sans"/>
                <a:cs typeface="Open Sans"/>
                <a:sym typeface="Open Sans"/>
              </a:rPr>
              <a:t>extend the visitor season</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609539" rtl="0" eaLnBrk="1" fontAlgn="auto" latinLnBrk="0" hangingPunct="1">
              <a:lnSpc>
                <a:spcPct val="100000"/>
              </a:lnSpc>
              <a:spcBef>
                <a:spcPts val="0"/>
              </a:spcBef>
              <a:spcAft>
                <a:spcPts val="0"/>
              </a:spcAft>
              <a:buClr>
                <a:srgbClr val="000000"/>
              </a:buClr>
              <a:buSzPts val="2800"/>
              <a:buFontTx/>
              <a:buNone/>
              <a:tabLst/>
              <a:defRPr/>
            </a:pPr>
            <a:endParaRPr kumimoji="0" sz="42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r" defTabSz="609539" rtl="0" eaLnBrk="1" fontAlgn="auto" latinLnBrk="0" hangingPunct="1">
              <a:lnSpc>
                <a:spcPct val="100000"/>
              </a:lnSpc>
              <a:spcBef>
                <a:spcPts val="0"/>
              </a:spcBef>
              <a:spcAft>
                <a:spcPts val="0"/>
              </a:spcAft>
              <a:buClr>
                <a:srgbClr val="000000"/>
              </a:buClr>
              <a:buSzPts val="2400"/>
              <a:buFontTx/>
              <a:buNone/>
              <a:tabLst/>
              <a:defRPr/>
            </a:pP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r" defTabSz="609539" rtl="0" eaLnBrk="1" fontAlgn="auto" latinLnBrk="0" hangingPunct="1">
              <a:lnSpc>
                <a:spcPct val="100000"/>
              </a:lnSpc>
              <a:spcBef>
                <a:spcPts val="0"/>
              </a:spcBef>
              <a:spcAft>
                <a:spcPts val="0"/>
              </a:spcAft>
              <a:buClr>
                <a:srgbClr val="000000"/>
              </a:buClr>
              <a:buSzPts val="2400"/>
              <a:buFontTx/>
              <a:buNone/>
              <a:tabLst/>
              <a:defRPr/>
            </a:pPr>
            <a:r>
              <a:rPr kumimoji="0" lang="en-GB" sz="3600" b="0" i="0" u="none" strike="noStrike" kern="1200" cap="none" spc="0" normalizeH="0" baseline="0" noProof="0">
                <a:ln>
                  <a:noFill/>
                </a:ln>
                <a:solidFill>
                  <a:prstClr val="white"/>
                </a:solidFill>
                <a:effectLst/>
                <a:uLnTx/>
                <a:uFillTx/>
                <a:latin typeface="Open Sans"/>
                <a:ea typeface="Open Sans"/>
                <a:cs typeface="Open Sans"/>
                <a:sym typeface="Open Sans"/>
              </a:rPr>
              <a:t>Interreg Channel Experience</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609539" rtl="0" eaLnBrk="1" fontAlgn="auto" latinLnBrk="0" hangingPunct="1">
              <a:lnSpc>
                <a:spcPct val="100000"/>
              </a:lnSpc>
              <a:spcBef>
                <a:spcPts val="0"/>
              </a:spcBef>
              <a:spcAft>
                <a:spcPts val="0"/>
              </a:spcAft>
              <a:buClr>
                <a:srgbClr val="000000"/>
              </a:buClr>
              <a:buSzPts val="2400"/>
              <a:buFontTx/>
              <a:buNone/>
              <a:tabLst/>
              <a:defRPr/>
            </a:pPr>
            <a:endParaRPr kumimoji="0" sz="36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l" defTabSz="609539" rtl="0" eaLnBrk="1" fontAlgn="auto" latinLnBrk="0" hangingPunct="1">
              <a:lnSpc>
                <a:spcPct val="100000"/>
              </a:lnSpc>
              <a:spcBef>
                <a:spcPts val="0"/>
              </a:spcBef>
              <a:spcAft>
                <a:spcPts val="0"/>
              </a:spcAft>
              <a:buClr>
                <a:srgbClr val="000000"/>
              </a:buClr>
              <a:buSzPts val="2400"/>
              <a:buFontTx/>
              <a:buNone/>
              <a:tabLst/>
              <a:defRPr/>
            </a:pPr>
            <a:endParaRPr kumimoji="0" sz="36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1371669" marR="0" lvl="2" indent="0" algn="r" defTabSz="609539" rtl="0" eaLnBrk="1" fontAlgn="auto" latinLnBrk="0" hangingPunct="1">
              <a:lnSpc>
                <a:spcPct val="100000"/>
              </a:lnSpc>
              <a:spcBef>
                <a:spcPts val="0"/>
              </a:spcBef>
              <a:spcAft>
                <a:spcPts val="0"/>
              </a:spcAft>
              <a:buClr>
                <a:srgbClr val="000000"/>
              </a:buClr>
              <a:buSzPts val="1600"/>
              <a:buFontTx/>
              <a:buNone/>
              <a:tabLst/>
              <a:defRPr/>
            </a:pPr>
            <a:r>
              <a:rPr kumimoji="0" lang="en-GB" sz="2400" b="0" i="0" u="none" strike="noStrike" kern="1200" cap="none" spc="0" normalizeH="0" baseline="0" noProof="0">
                <a:ln>
                  <a:noFill/>
                </a:ln>
                <a:solidFill>
                  <a:prstClr val="white"/>
                </a:solidFill>
                <a:effectLst/>
                <a:uLnTx/>
                <a:uFillTx/>
                <a:latin typeface="Open Sans"/>
                <a:ea typeface="Open Sans"/>
                <a:cs typeface="Open Sans"/>
                <a:sym typeface="Open Sans"/>
              </a:rPr>
              <a:t>SO 3.1: Realise potential of common natural and cultural assets to deliver innovative and sustainable growth </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147" name="Google Shape;14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3202" y="2797776"/>
            <a:ext cx="5477564" cy="3340137"/>
          </a:xfrm>
          <a:prstGeom prst="rect">
            <a:avLst/>
          </a:prstGeom>
          <a:noFill/>
          <a:ln>
            <a:noFill/>
          </a:ln>
        </p:spPr>
      </p:pic>
      <p:pic>
        <p:nvPicPr>
          <p:cNvPr id="148" name="Google Shape;148;p2"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65339" y="6406446"/>
            <a:ext cx="2529240" cy="2529240"/>
          </a:xfrm>
          <a:prstGeom prst="rect">
            <a:avLst/>
          </a:prstGeom>
          <a:noFill/>
          <a:ln>
            <a:noFill/>
          </a:ln>
        </p:spPr>
      </p:pic>
    </p:spTree>
    <p:extLst>
      <p:ext uri="{BB962C8B-B14F-4D97-AF65-F5344CB8AC3E}">
        <p14:creationId xmlns:p14="http://schemas.microsoft.com/office/powerpoint/2010/main" val="155837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235893" y="8388395"/>
            <a:ext cx="1604030" cy="86105"/>
          </a:xfrm>
          <a:prstGeom prst="rect">
            <a:avLst/>
          </a:prstGeom>
          <a:solidFill>
            <a:srgbClr val="FFFDFD"/>
          </a:solidFill>
        </p:spPr>
      </p:sp>
      <p:sp>
        <p:nvSpPr>
          <p:cNvPr id="3" name="AutoShape 3"/>
          <p:cNvSpPr/>
          <p:nvPr/>
        </p:nvSpPr>
        <p:spPr>
          <a:xfrm rot="-5400000">
            <a:off x="1235893" y="4892941"/>
            <a:ext cx="1604030" cy="86105"/>
          </a:xfrm>
          <a:prstGeom prst="rect">
            <a:avLst/>
          </a:prstGeom>
          <a:solidFill>
            <a:srgbClr val="FFFDFD"/>
          </a:solidFill>
        </p:spPr>
      </p:sp>
      <p:sp>
        <p:nvSpPr>
          <p:cNvPr id="4" name="AutoShape 4"/>
          <p:cNvSpPr/>
          <p:nvPr/>
        </p:nvSpPr>
        <p:spPr>
          <a:xfrm rot="-5400000">
            <a:off x="1235893" y="5334002"/>
            <a:ext cx="1604030" cy="86105"/>
          </a:xfrm>
          <a:prstGeom prst="rect">
            <a:avLst/>
          </a:prstGeom>
          <a:solidFill>
            <a:srgbClr val="FFFDFD"/>
          </a:solidFill>
        </p:spPr>
      </p:sp>
      <p:sp>
        <p:nvSpPr>
          <p:cNvPr id="5" name="TextBox 5"/>
          <p:cNvSpPr txBox="1"/>
          <p:nvPr/>
        </p:nvSpPr>
        <p:spPr>
          <a:xfrm>
            <a:off x="1028701" y="1009651"/>
            <a:ext cx="9219794" cy="8402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765"/>
              </a:lnSpc>
              <a:spcBef>
                <a:spcPts val="0"/>
              </a:spcBef>
              <a:spcAft>
                <a:spcPts val="0"/>
              </a:spcAft>
              <a:buClrTx/>
              <a:buSzTx/>
              <a:buFontTx/>
              <a:buNone/>
              <a:tabLst/>
              <a:defRPr/>
            </a:pPr>
            <a:r>
              <a:rPr kumimoji="0" lang="en-US" sz="5501" b="0" i="0" u="none" strike="noStrike" kern="1200" cap="none" spc="330" normalizeH="0" baseline="0" noProof="0" dirty="0">
                <a:ln>
                  <a:noFill/>
                </a:ln>
                <a:solidFill>
                  <a:srgbClr val="4D4A46"/>
                </a:solidFill>
                <a:effectLst/>
                <a:uLnTx/>
                <a:uFillTx/>
                <a:latin typeface="Aileron Heavy Bold"/>
                <a:ea typeface="+mn-ea"/>
                <a:cs typeface="+mn-cs"/>
              </a:rPr>
              <a:t>Project Aims </a:t>
            </a:r>
          </a:p>
        </p:txBody>
      </p:sp>
      <p:sp>
        <p:nvSpPr>
          <p:cNvPr id="6" name="TextBox 6"/>
          <p:cNvSpPr txBox="1"/>
          <p:nvPr/>
        </p:nvSpPr>
        <p:spPr>
          <a:xfrm>
            <a:off x="1028702" y="7824335"/>
            <a:ext cx="889577" cy="11617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9360"/>
              </a:lnSpc>
              <a:spcBef>
                <a:spcPts val="0"/>
              </a:spcBef>
              <a:spcAft>
                <a:spcPts val="0"/>
              </a:spcAft>
              <a:buClrTx/>
              <a:buSzTx/>
              <a:buFontTx/>
              <a:buNone/>
              <a:tabLst/>
              <a:defRPr/>
            </a:pPr>
            <a:r>
              <a:rPr kumimoji="0" lang="en-US" sz="7610" b="0" i="0" u="none" strike="noStrike" kern="1200" cap="none" spc="456" normalizeH="0" baseline="0" noProof="0">
                <a:ln>
                  <a:noFill/>
                </a:ln>
                <a:solidFill>
                  <a:srgbClr val="9BC22B"/>
                </a:solidFill>
                <a:effectLst/>
                <a:uLnTx/>
                <a:uFillTx/>
                <a:latin typeface="Aileron Heavy Bold"/>
                <a:ea typeface="+mn-ea"/>
                <a:cs typeface="+mn-cs"/>
              </a:rPr>
              <a:t>3</a:t>
            </a:r>
          </a:p>
        </p:txBody>
      </p:sp>
      <p:sp>
        <p:nvSpPr>
          <p:cNvPr id="7" name="TextBox 7"/>
          <p:cNvSpPr txBox="1"/>
          <p:nvPr/>
        </p:nvSpPr>
        <p:spPr>
          <a:xfrm>
            <a:off x="1714310" y="7814917"/>
            <a:ext cx="8344514" cy="1208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To develop and implement new products and services to attract over new visitors</a:t>
            </a:r>
          </a:p>
        </p:txBody>
      </p:sp>
      <p:sp>
        <p:nvSpPr>
          <p:cNvPr id="8" name="TextBox 8"/>
          <p:cNvSpPr txBox="1"/>
          <p:nvPr/>
        </p:nvSpPr>
        <p:spPr>
          <a:xfrm>
            <a:off x="1028702" y="2673993"/>
            <a:ext cx="889577" cy="11617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9360"/>
              </a:lnSpc>
              <a:spcBef>
                <a:spcPts val="0"/>
              </a:spcBef>
              <a:spcAft>
                <a:spcPts val="0"/>
              </a:spcAft>
              <a:buClrTx/>
              <a:buSzTx/>
              <a:buFontTx/>
              <a:buNone/>
              <a:tabLst/>
              <a:defRPr/>
            </a:pPr>
            <a:r>
              <a:rPr kumimoji="0" lang="en-US" sz="7610" b="0" i="0" u="none" strike="noStrike" kern="1200" cap="none" spc="456" normalizeH="0" baseline="0" noProof="0">
                <a:ln>
                  <a:noFill/>
                </a:ln>
                <a:solidFill>
                  <a:srgbClr val="9BC22B"/>
                </a:solidFill>
                <a:effectLst/>
                <a:uLnTx/>
                <a:uFillTx/>
                <a:latin typeface="Aileron Heavy Bold"/>
                <a:ea typeface="+mn-ea"/>
                <a:cs typeface="+mn-cs"/>
              </a:rPr>
              <a:t>1</a:t>
            </a:r>
          </a:p>
        </p:txBody>
      </p:sp>
      <p:sp>
        <p:nvSpPr>
          <p:cNvPr id="9" name="TextBox 9"/>
          <p:cNvSpPr txBox="1"/>
          <p:nvPr/>
        </p:nvSpPr>
        <p:spPr>
          <a:xfrm>
            <a:off x="1714310" y="2796390"/>
            <a:ext cx="8142830" cy="1208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To extend the tourism season and increase visitor spend </a:t>
            </a:r>
          </a:p>
        </p:txBody>
      </p:sp>
      <p:sp>
        <p:nvSpPr>
          <p:cNvPr id="10" name="TextBox 10"/>
          <p:cNvSpPr txBox="1"/>
          <p:nvPr/>
        </p:nvSpPr>
        <p:spPr>
          <a:xfrm>
            <a:off x="1028702" y="5130893"/>
            <a:ext cx="889577" cy="11617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9360"/>
              </a:lnSpc>
              <a:spcBef>
                <a:spcPts val="0"/>
              </a:spcBef>
              <a:spcAft>
                <a:spcPts val="0"/>
              </a:spcAft>
              <a:buClrTx/>
              <a:buSzTx/>
              <a:buFontTx/>
              <a:buNone/>
              <a:tabLst/>
              <a:defRPr/>
            </a:pPr>
            <a:r>
              <a:rPr kumimoji="0" lang="en-US" sz="7610" b="0" i="0" u="none" strike="noStrike" kern="1200" cap="none" spc="456" normalizeH="0" baseline="0" noProof="0">
                <a:ln>
                  <a:noFill/>
                </a:ln>
                <a:solidFill>
                  <a:srgbClr val="9BC22B"/>
                </a:solidFill>
                <a:effectLst/>
                <a:uLnTx/>
                <a:uFillTx/>
                <a:latin typeface="Aileron Heavy Bold"/>
                <a:ea typeface="+mn-ea"/>
                <a:cs typeface="+mn-cs"/>
              </a:rPr>
              <a:t>2</a:t>
            </a:r>
          </a:p>
        </p:txBody>
      </p:sp>
      <p:sp>
        <p:nvSpPr>
          <p:cNvPr id="11" name="TextBox 11"/>
          <p:cNvSpPr txBox="1"/>
          <p:nvPr/>
        </p:nvSpPr>
        <p:spPr>
          <a:xfrm>
            <a:off x="1714310" y="5224653"/>
            <a:ext cx="8723853" cy="18364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To improve the sustainability of tourism and</a:t>
            </a:r>
          </a:p>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reduce the negative social and environmental impacts </a:t>
            </a:r>
          </a:p>
        </p:txBody>
      </p:sp>
      <p:grpSp>
        <p:nvGrpSpPr>
          <p:cNvPr id="12" name="Group 12"/>
          <p:cNvGrpSpPr>
            <a:grpSpLocks noChangeAspect="1"/>
          </p:cNvGrpSpPr>
          <p:nvPr/>
        </p:nvGrpSpPr>
        <p:grpSpPr>
          <a:xfrm>
            <a:off x="10289958" y="-230138"/>
            <a:ext cx="12381777" cy="10722062"/>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email">
                <a:extLst>
                  <a:ext uri="{28A0092B-C50C-407E-A947-70E740481C1C}">
                    <a14:useLocalDpi xmlns:a14="http://schemas.microsoft.com/office/drawing/2010/main"/>
                  </a:ext>
                </a:extLst>
              </a:blip>
              <a:stretch>
                <a:fillRect/>
              </a:stretch>
            </a:blipFill>
          </p:spPr>
        </p:sp>
      </p:grpSp>
      <p:sp>
        <p:nvSpPr>
          <p:cNvPr id="14" name="AutoShape 14"/>
          <p:cNvSpPr/>
          <p:nvPr/>
        </p:nvSpPr>
        <p:spPr>
          <a:xfrm>
            <a:off x="27471" y="1849946"/>
            <a:ext cx="8142830" cy="104516"/>
          </a:xfrm>
          <a:prstGeom prst="rect">
            <a:avLst/>
          </a:prstGeom>
          <a:solidFill>
            <a:srgbClr val="9BC22B"/>
          </a:solidFill>
        </p:spPr>
      </p:sp>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857141" y="8859854"/>
            <a:ext cx="2460599" cy="1427147"/>
          </a:xfrm>
          <a:prstGeom prst="rect">
            <a:avLst/>
          </a:prstGeom>
        </p:spPr>
      </p:pic>
    </p:spTree>
    <p:extLst>
      <p:ext uri="{BB962C8B-B14F-4D97-AF65-F5344CB8AC3E}">
        <p14:creationId xmlns:p14="http://schemas.microsoft.com/office/powerpoint/2010/main" val="275471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540543" cy="4385678"/>
          </a:xfrm>
          <a:prstGeom prst="rect">
            <a:avLst/>
          </a:prstGeom>
        </p:spPr>
      </p:pic>
      <p:sp>
        <p:nvSpPr>
          <p:cNvPr id="4" name="TextBox 4"/>
          <p:cNvSpPr txBox="1"/>
          <p:nvPr/>
        </p:nvSpPr>
        <p:spPr>
          <a:xfrm>
            <a:off x="0" y="4958480"/>
            <a:ext cx="18288000" cy="1201312"/>
          </a:xfrm>
          <a:prstGeom prst="rect">
            <a:avLst/>
          </a:prstGeom>
        </p:spPr>
        <p:txBody>
          <a:bodyPr lIns="0" tIns="0" rIns="0" bIns="0" rtlCol="0" anchor="t">
            <a:spAutoFit/>
          </a:bodyPr>
          <a:lstStyle/>
          <a:p>
            <a:pPr algn="ctr">
              <a:lnSpc>
                <a:spcPts val="9599"/>
              </a:lnSpc>
            </a:pPr>
            <a:r>
              <a:rPr lang="en-US" sz="7999">
                <a:solidFill>
                  <a:srgbClr val="2E4F60"/>
                </a:solidFill>
                <a:latin typeface="Abril Fatface"/>
              </a:rPr>
              <a:t>Deirdre Wells OBE </a:t>
            </a:r>
          </a:p>
        </p:txBody>
      </p:sp>
      <p:sp>
        <p:nvSpPr>
          <p:cNvPr id="5" name="TextBox 5"/>
          <p:cNvSpPr txBox="1"/>
          <p:nvPr/>
        </p:nvSpPr>
        <p:spPr>
          <a:xfrm>
            <a:off x="0" y="6391797"/>
            <a:ext cx="18288000" cy="830580"/>
          </a:xfrm>
          <a:prstGeom prst="rect">
            <a:avLst/>
          </a:prstGeom>
        </p:spPr>
        <p:txBody>
          <a:bodyPr lIns="0" tIns="0" rIns="0" bIns="0" rtlCol="0" anchor="t">
            <a:spAutoFit/>
          </a:bodyPr>
          <a:lstStyle/>
          <a:p>
            <a:pPr algn="ctr">
              <a:lnSpc>
                <a:spcPts val="6719"/>
              </a:lnSpc>
            </a:pPr>
            <a:r>
              <a:rPr lang="en-US" sz="4800" dirty="0">
                <a:solidFill>
                  <a:srgbClr val="000000"/>
                </a:solidFill>
                <a:latin typeface="Abril Fatface"/>
              </a:rPr>
              <a:t>Chief Executive, Visit Kent </a:t>
            </a:r>
          </a:p>
        </p:txBody>
      </p:sp>
      <p:pic>
        <p:nvPicPr>
          <p:cNvPr id="6" name="Picture 5" descr="A screenshot of a cell phone&#10;&#10;Description automatically generated">
            <a:extLst>
              <a:ext uri="{FF2B5EF4-FFF2-40B4-BE49-F238E27FC236}">
                <a16:creationId xmlns:a16="http://schemas.microsoft.com/office/drawing/2014/main" id="{A132118B-4F31-4369-8513-10880C5C1B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235893" y="8388395"/>
            <a:ext cx="1604030" cy="86105"/>
          </a:xfrm>
          <a:prstGeom prst="rect">
            <a:avLst/>
          </a:prstGeom>
          <a:solidFill>
            <a:srgbClr val="FFFDFD"/>
          </a:solidFill>
        </p:spPr>
      </p:sp>
      <p:sp>
        <p:nvSpPr>
          <p:cNvPr id="3" name="AutoShape 3"/>
          <p:cNvSpPr/>
          <p:nvPr/>
        </p:nvSpPr>
        <p:spPr>
          <a:xfrm rot="-5400000">
            <a:off x="1235893" y="4892941"/>
            <a:ext cx="1604030" cy="86105"/>
          </a:xfrm>
          <a:prstGeom prst="rect">
            <a:avLst/>
          </a:prstGeom>
          <a:solidFill>
            <a:srgbClr val="FFFDFD"/>
          </a:solidFill>
        </p:spPr>
      </p:sp>
      <p:sp>
        <p:nvSpPr>
          <p:cNvPr id="4" name="AutoShape 4"/>
          <p:cNvSpPr/>
          <p:nvPr/>
        </p:nvSpPr>
        <p:spPr>
          <a:xfrm rot="-5400000">
            <a:off x="1235893" y="5334002"/>
            <a:ext cx="1604030" cy="86105"/>
          </a:xfrm>
          <a:prstGeom prst="rect">
            <a:avLst/>
          </a:prstGeom>
          <a:solidFill>
            <a:srgbClr val="FFFDFD"/>
          </a:solidFill>
        </p:spPr>
      </p:sp>
      <p:sp>
        <p:nvSpPr>
          <p:cNvPr id="5" name="TextBox 5"/>
          <p:cNvSpPr txBox="1"/>
          <p:nvPr/>
        </p:nvSpPr>
        <p:spPr>
          <a:xfrm>
            <a:off x="1028701" y="1009651"/>
            <a:ext cx="9219794" cy="8402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765"/>
              </a:lnSpc>
              <a:spcBef>
                <a:spcPts val="0"/>
              </a:spcBef>
              <a:spcAft>
                <a:spcPts val="0"/>
              </a:spcAft>
              <a:buClrTx/>
              <a:buSzTx/>
              <a:buFontTx/>
              <a:buNone/>
              <a:tabLst/>
              <a:defRPr/>
            </a:pPr>
            <a:r>
              <a:rPr kumimoji="0" lang="en-US" sz="5501" b="0" i="0" u="none" strike="noStrike" kern="1200" cap="none" spc="330" normalizeH="0" baseline="0" noProof="0" dirty="0">
                <a:ln>
                  <a:noFill/>
                </a:ln>
                <a:solidFill>
                  <a:srgbClr val="4D4A46"/>
                </a:solidFill>
                <a:effectLst/>
                <a:uLnTx/>
                <a:uFillTx/>
                <a:latin typeface="Aileron Heavy Bold"/>
                <a:ea typeface="+mn-ea"/>
                <a:cs typeface="+mn-cs"/>
              </a:rPr>
              <a:t>Supporting Recovery </a:t>
            </a:r>
          </a:p>
        </p:txBody>
      </p:sp>
      <p:sp>
        <p:nvSpPr>
          <p:cNvPr id="9" name="TextBox 9"/>
          <p:cNvSpPr txBox="1"/>
          <p:nvPr/>
        </p:nvSpPr>
        <p:spPr>
          <a:xfrm>
            <a:off x="637346" y="2664576"/>
            <a:ext cx="9219794" cy="73866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Place sustainable tourism at the heart of the recovery strategy</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Opportunity to develop more authentic visitor experiences to meet demand</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err="1">
                <a:ln>
                  <a:noFill/>
                </a:ln>
                <a:solidFill>
                  <a:prstClr val="black"/>
                </a:solidFill>
                <a:effectLst/>
                <a:uLnTx/>
                <a:uFillTx/>
                <a:latin typeface="Aileron Regular"/>
                <a:ea typeface="+mn-ea"/>
                <a:cs typeface="+mn-cs"/>
              </a:rPr>
              <a:t>Capitalise</a:t>
            </a:r>
            <a:r>
              <a:rPr kumimoji="0" lang="en-US" sz="3200" b="0" i="0" u="none" strike="noStrike" kern="1200" cap="none" spc="0" normalizeH="0" baseline="0" noProof="0" dirty="0">
                <a:ln>
                  <a:noFill/>
                </a:ln>
                <a:solidFill>
                  <a:prstClr val="black"/>
                </a:solidFill>
                <a:effectLst/>
                <a:uLnTx/>
                <a:uFillTx/>
                <a:latin typeface="Aileron Regular"/>
                <a:ea typeface="+mn-ea"/>
                <a:cs typeface="+mn-cs"/>
              </a:rPr>
              <a:t> on the immediate interest in outdoors, active, wellbeing and rural product</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 </a:t>
            </a: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Increased interest in local produce and supporting independent businesses</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US"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Focus on a strong off season product will support future resilience and growth</a:t>
            </a: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Aileron Regular"/>
              <a:ea typeface="+mn-ea"/>
              <a:cs typeface="+mn-cs"/>
            </a:endParaRPr>
          </a:p>
        </p:txBody>
      </p:sp>
      <p:grpSp>
        <p:nvGrpSpPr>
          <p:cNvPr id="12" name="Group 12"/>
          <p:cNvGrpSpPr>
            <a:grpSpLocks noChangeAspect="1"/>
          </p:cNvGrpSpPr>
          <p:nvPr/>
        </p:nvGrpSpPr>
        <p:grpSpPr>
          <a:xfrm>
            <a:off x="10289958" y="-230138"/>
            <a:ext cx="12381777" cy="10722062"/>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email">
                <a:extLst>
                  <a:ext uri="{28A0092B-C50C-407E-A947-70E740481C1C}">
                    <a14:useLocalDpi xmlns:a14="http://schemas.microsoft.com/office/drawing/2010/main"/>
                  </a:ext>
                </a:extLst>
              </a:blip>
              <a:stretch>
                <a:fillRect/>
              </a:stretch>
            </a:blipFill>
          </p:spPr>
        </p:sp>
      </p:grpSp>
      <p:sp>
        <p:nvSpPr>
          <p:cNvPr id="14" name="AutoShape 14"/>
          <p:cNvSpPr/>
          <p:nvPr/>
        </p:nvSpPr>
        <p:spPr>
          <a:xfrm>
            <a:off x="0" y="1849946"/>
            <a:ext cx="8170301" cy="104516"/>
          </a:xfrm>
          <a:prstGeom prst="rect">
            <a:avLst/>
          </a:prstGeom>
          <a:solidFill>
            <a:srgbClr val="9BC22B"/>
          </a:solidFill>
        </p:spPr>
      </p:sp>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857141" y="8859854"/>
            <a:ext cx="2460599" cy="1427147"/>
          </a:xfrm>
          <a:prstGeom prst="rect">
            <a:avLst/>
          </a:prstGeom>
        </p:spPr>
      </p:pic>
    </p:spTree>
    <p:extLst>
      <p:ext uri="{BB962C8B-B14F-4D97-AF65-F5344CB8AC3E}">
        <p14:creationId xmlns:p14="http://schemas.microsoft.com/office/powerpoint/2010/main" val="350214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man, laptop, computer, table&#10;&#10;Description automatically generated">
            <a:extLst>
              <a:ext uri="{FF2B5EF4-FFF2-40B4-BE49-F238E27FC236}">
                <a16:creationId xmlns:a16="http://schemas.microsoft.com/office/drawing/2014/main" id="{B42E6F14-BD19-443D-B761-B4A9FDD2EC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125219" cy="9753600"/>
          </a:xfrm>
          <a:prstGeom prst="rect">
            <a:avLst/>
          </a:prstGeom>
        </p:spPr>
      </p:pic>
    </p:spTree>
    <p:extLst>
      <p:ext uri="{BB962C8B-B14F-4D97-AF65-F5344CB8AC3E}">
        <p14:creationId xmlns:p14="http://schemas.microsoft.com/office/powerpoint/2010/main" val="3638511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screenshot of a cell phone&#10;&#10;Description automatically generated">
            <a:extLst>
              <a:ext uri="{FF2B5EF4-FFF2-40B4-BE49-F238E27FC236}">
                <a16:creationId xmlns:a16="http://schemas.microsoft.com/office/drawing/2014/main" id="{674E815C-D80A-4511-9850-FF04272BF1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1"/>
            <a:ext cx="18287981" cy="10286990"/>
          </a:xfrm>
          <a:prstGeom prst="rect">
            <a:avLst/>
          </a:prstGeom>
        </p:spPr>
      </p:pic>
    </p:spTree>
    <p:extLst>
      <p:ext uri="{BB962C8B-B14F-4D97-AF65-F5344CB8AC3E}">
        <p14:creationId xmlns:p14="http://schemas.microsoft.com/office/powerpoint/2010/main" val="92147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ell phone&#10;&#10;Description automatically generated">
            <a:extLst>
              <a:ext uri="{FF2B5EF4-FFF2-40B4-BE49-F238E27FC236}">
                <a16:creationId xmlns:a16="http://schemas.microsoft.com/office/drawing/2014/main" id="{B1B1B059-D5BD-48CB-BA1B-8A54DF2984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0" y="495300"/>
            <a:ext cx="7620000" cy="9448800"/>
          </a:xfrm>
          <a:prstGeom prst="rect">
            <a:avLst/>
          </a:prstGeom>
        </p:spPr>
      </p:pic>
      <p:sp>
        <p:nvSpPr>
          <p:cNvPr id="3" name="TextBox 5">
            <a:extLst>
              <a:ext uri="{FF2B5EF4-FFF2-40B4-BE49-F238E27FC236}">
                <a16:creationId xmlns:a16="http://schemas.microsoft.com/office/drawing/2014/main" id="{B11149F9-7943-4BCE-B389-B4F85476E380}"/>
              </a:ext>
            </a:extLst>
          </p:cNvPr>
          <p:cNvSpPr txBox="1"/>
          <p:nvPr/>
        </p:nvSpPr>
        <p:spPr>
          <a:xfrm>
            <a:off x="609600" y="800100"/>
            <a:ext cx="9219794" cy="17123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65"/>
              </a:lnSpc>
            </a:pPr>
            <a:r>
              <a:rPr lang="en-US" sz="5501" b="1" spc="330">
                <a:solidFill>
                  <a:srgbClr val="4D4A46"/>
                </a:solidFill>
                <a:latin typeface="Aileron Heavy Bold"/>
              </a:rPr>
              <a:t>REGISTER YOUR INTEREST NOW! </a:t>
            </a:r>
          </a:p>
        </p:txBody>
      </p:sp>
      <p:sp>
        <p:nvSpPr>
          <p:cNvPr id="5" name="TextBox 9">
            <a:extLst>
              <a:ext uri="{FF2B5EF4-FFF2-40B4-BE49-F238E27FC236}">
                <a16:creationId xmlns:a16="http://schemas.microsoft.com/office/drawing/2014/main" id="{593AFA56-B74B-44DB-87C8-09B058DF39D0}"/>
              </a:ext>
            </a:extLst>
          </p:cNvPr>
          <p:cNvSpPr txBox="1"/>
          <p:nvPr/>
        </p:nvSpPr>
        <p:spPr>
          <a:xfrm>
            <a:off x="609600" y="3695700"/>
            <a:ext cx="8142830" cy="2451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4901"/>
              </a:lnSpc>
            </a:pPr>
            <a:r>
              <a:rPr lang="en-US" sz="2801" spc="140">
                <a:solidFill>
                  <a:srgbClr val="4D4A46"/>
                </a:solidFill>
                <a:latin typeface="Aileron Regular"/>
              </a:rPr>
              <a:t>If this is something you would like to take part in the EXPERIENCE development programme or would like more information, please contact the Visit Kent team on </a:t>
            </a:r>
            <a:r>
              <a:rPr lang="en-US" sz="2801" b="1" spc="140">
                <a:solidFill>
                  <a:srgbClr val="4D4A46"/>
                </a:solidFill>
                <a:latin typeface="Aileron Regular"/>
              </a:rPr>
              <a:t>enquiries@visitkent.co.uk</a:t>
            </a:r>
          </a:p>
        </p:txBody>
      </p:sp>
      <p:cxnSp>
        <p:nvCxnSpPr>
          <p:cNvPr id="6" name="Straight Connector 5">
            <a:extLst>
              <a:ext uri="{FF2B5EF4-FFF2-40B4-BE49-F238E27FC236}">
                <a16:creationId xmlns:a16="http://schemas.microsoft.com/office/drawing/2014/main" id="{5E5D72E2-DBC7-4360-98E1-8F1DC04B42F7}"/>
              </a:ext>
            </a:extLst>
          </p:cNvPr>
          <p:cNvCxnSpPr/>
          <p:nvPr/>
        </p:nvCxnSpPr>
        <p:spPr>
          <a:xfrm>
            <a:off x="609600" y="2857500"/>
            <a:ext cx="7772400" cy="0"/>
          </a:xfrm>
          <a:prstGeom prst="line">
            <a:avLst/>
          </a:prstGeom>
          <a:ln>
            <a:solidFill>
              <a:srgbClr val="9BC22B"/>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2457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FFDDC12F-81FF-4E05-98CA-84FEF40C0A69}"/>
              </a:ext>
            </a:extLst>
          </p:cNvPr>
          <p:cNvSpPr txBox="1"/>
          <p:nvPr/>
        </p:nvSpPr>
        <p:spPr>
          <a:xfrm>
            <a:off x="457200" y="723900"/>
            <a:ext cx="8686800" cy="1013098"/>
          </a:xfrm>
          <a:prstGeom prst="rect">
            <a:avLst/>
          </a:prstGeom>
        </p:spPr>
        <p:txBody>
          <a:bodyPr wrap="square"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11B1E"/>
                </a:solidFill>
                <a:effectLst/>
                <a:uLnTx/>
                <a:uFillTx/>
                <a:latin typeface="Abril Fatface" panose="020B0604020202020204" charset="0"/>
                <a:ea typeface="+mn-ea"/>
                <a:cs typeface="+mn-cs"/>
              </a:rPr>
              <a:t>Upcoming Sessions </a:t>
            </a:r>
          </a:p>
        </p:txBody>
      </p:sp>
      <p:sp>
        <p:nvSpPr>
          <p:cNvPr id="7" name="TextBox 7">
            <a:extLst>
              <a:ext uri="{FF2B5EF4-FFF2-40B4-BE49-F238E27FC236}">
                <a16:creationId xmlns:a16="http://schemas.microsoft.com/office/drawing/2014/main" id="{0397CA13-F734-4FFC-A2E0-F69B4CAD25EE}"/>
              </a:ext>
            </a:extLst>
          </p:cNvPr>
          <p:cNvSpPr txBox="1"/>
          <p:nvPr/>
        </p:nvSpPr>
        <p:spPr>
          <a:xfrm>
            <a:off x="1028700" y="2451407"/>
            <a:ext cx="9829800" cy="295465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t>Monday 1</a:t>
            </a:r>
            <a:r>
              <a:rPr kumimoji="0" lang="en-GB" sz="3200" b="1" i="0" u="none" strike="noStrike" kern="1200" cap="none" spc="0" normalizeH="0" baseline="30000" noProof="0" dirty="0">
                <a:ln>
                  <a:noFill/>
                </a:ln>
                <a:solidFill>
                  <a:prstClr val="black"/>
                </a:solidFill>
                <a:effectLst/>
                <a:uLnTx/>
                <a:uFillTx/>
                <a:latin typeface="Assistant Regular" panose="020B0604020202020204" charset="0"/>
                <a:ea typeface="+mn-ea"/>
                <a:cs typeface="Assistant Regular" panose="020B0604020202020204" charset="0"/>
              </a:rPr>
              <a:t>st</a:t>
            </a:r>
            <a:r>
              <a:rPr kumimoji="0" lang="en-GB" sz="3200" b="1"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t> June 14:00-16:00</a:t>
            </a:r>
            <a:br>
              <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br>
            <a:r>
              <a:rPr kumimoji="0" lang="en-GB" sz="3200" b="1"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hlinkClick r:id="rId3"/>
              </a:rPr>
              <a:t>Maximising Opportunities Across Google Solutions</a:t>
            </a:r>
            <a:r>
              <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t>, delivered by Sleeping Giant Media</a:t>
            </a:r>
            <a:endParaRPr kumimoji="0" lang="en-US" sz="3200" b="0" i="0" u="none" strike="noStrike" kern="1200" cap="none" spc="0" normalizeH="0" baseline="0" noProof="0" dirty="0">
              <a:ln>
                <a:noFill/>
              </a:ln>
              <a:solidFill>
                <a:srgbClr val="000000"/>
              </a:solidFill>
              <a:effectLst/>
              <a:uLnTx/>
              <a:uFillTx/>
              <a:latin typeface="Assistant Regular" panose="020B0604020202020204" charset="0"/>
              <a:ea typeface="+mn-ea"/>
              <a:cs typeface="Assistant Regular" panose="020B0604020202020204" charset="0"/>
            </a:endParaRPr>
          </a:p>
        </p:txBody>
      </p:sp>
      <p:pic>
        <p:nvPicPr>
          <p:cNvPr id="3" name="Picture 2" descr="A view of a stone building&#10;&#10;Description automatically generated">
            <a:extLst>
              <a:ext uri="{FF2B5EF4-FFF2-40B4-BE49-F238E27FC236}">
                <a16:creationId xmlns:a16="http://schemas.microsoft.com/office/drawing/2014/main" id="{D667E60C-71A6-438A-8CA4-C03D9995A8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52338" y="-76857"/>
            <a:ext cx="7155217" cy="1036385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BD91FC9-985C-479A-8D72-1F4AA418617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extLst>
      <p:ext uri="{BB962C8B-B14F-4D97-AF65-F5344CB8AC3E}">
        <p14:creationId xmlns:p14="http://schemas.microsoft.com/office/powerpoint/2010/main" val="6768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F3BF0D-6812-404B-82A9-5E1155B5A8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67140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water, boat, green&#10;&#10;Description automatically generated">
            <a:extLst>
              <a:ext uri="{FF2B5EF4-FFF2-40B4-BE49-F238E27FC236}">
                <a16:creationId xmlns:a16="http://schemas.microsoft.com/office/drawing/2014/main" id="{1DE678D6-876C-4F93-9763-14FD2B1271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38645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1264F-C6FC-40C9-99C5-92AA22D022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226127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2FCF0-41E5-4946-AC90-AAD02CC350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82601" y="482599"/>
            <a:ext cx="8595102" cy="4600742"/>
          </a:xfrm>
          <a:prstGeom prst="rect">
            <a:avLst/>
          </a:prstGeom>
        </p:spPr>
      </p:pic>
      <p:pic>
        <p:nvPicPr>
          <p:cNvPr id="7" name="Picture 6">
            <a:extLst>
              <a:ext uri="{FF2B5EF4-FFF2-40B4-BE49-F238E27FC236}">
                <a16:creationId xmlns:a16="http://schemas.microsoft.com/office/drawing/2014/main" id="{8441E10A-D1FF-4641-81C8-B759BD0305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82603" y="5203654"/>
            <a:ext cx="4235829" cy="4604579"/>
          </a:xfrm>
          <a:prstGeom prst="rect">
            <a:avLst/>
          </a:prstGeom>
        </p:spPr>
      </p:pic>
      <p:pic>
        <p:nvPicPr>
          <p:cNvPr id="4" name="Picture 3">
            <a:extLst>
              <a:ext uri="{FF2B5EF4-FFF2-40B4-BE49-F238E27FC236}">
                <a16:creationId xmlns:a16="http://schemas.microsoft.com/office/drawing/2014/main" id="{AA39796A-AB5F-436A-B218-7DCF93C334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1876" y="5189221"/>
            <a:ext cx="4235829" cy="4615175"/>
          </a:xfrm>
          <a:prstGeom prst="rect">
            <a:avLst/>
          </a:prstGeom>
        </p:spPr>
      </p:pic>
      <p:pic>
        <p:nvPicPr>
          <p:cNvPr id="6" name="Picture 5">
            <a:extLst>
              <a:ext uri="{FF2B5EF4-FFF2-40B4-BE49-F238E27FC236}">
                <a16:creationId xmlns:a16="http://schemas.microsoft.com/office/drawing/2014/main" id="{2C563B2C-66DE-4006-837A-AB3B5FF52B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01151" y="482599"/>
            <a:ext cx="8604248" cy="9321800"/>
          </a:xfrm>
          <a:prstGeom prst="rect">
            <a:avLst/>
          </a:prstGeom>
        </p:spPr>
      </p:pic>
    </p:spTree>
    <p:extLst>
      <p:ext uri="{BB962C8B-B14F-4D97-AF65-F5344CB8AC3E}">
        <p14:creationId xmlns:p14="http://schemas.microsoft.com/office/powerpoint/2010/main" val="172078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29AA-95B0-4432-B98E-AF00D979C9C1}"/>
              </a:ext>
            </a:extLst>
          </p:cNvPr>
          <p:cNvSpPr>
            <a:spLocks noGrp="1"/>
          </p:cNvSpPr>
          <p:nvPr>
            <p:ph type="title"/>
          </p:nvPr>
        </p:nvSpPr>
        <p:spPr>
          <a:xfrm>
            <a:off x="519545" y="745692"/>
            <a:ext cx="17248909" cy="1143000"/>
          </a:xfrm>
        </p:spPr>
        <p:txBody>
          <a:bodyPr>
            <a:noAutofit/>
          </a:bodyPr>
          <a:lstStyle/>
          <a:p>
            <a:r>
              <a:rPr lang="en-GB" sz="6000" b="1" dirty="0"/>
              <a:t>WHAT TO SAY WHEN YOU DON’T KNOW WHAT TO SAY…</a:t>
            </a:r>
          </a:p>
        </p:txBody>
      </p:sp>
      <p:sp>
        <p:nvSpPr>
          <p:cNvPr id="3" name="Content Placeholder 2">
            <a:extLst>
              <a:ext uri="{FF2B5EF4-FFF2-40B4-BE49-F238E27FC236}">
                <a16:creationId xmlns:a16="http://schemas.microsoft.com/office/drawing/2014/main" id="{FC22FFA9-BA0F-464B-A7AA-42688EEC469A}"/>
              </a:ext>
            </a:extLst>
          </p:cNvPr>
          <p:cNvSpPr>
            <a:spLocks noGrp="1"/>
          </p:cNvSpPr>
          <p:nvPr>
            <p:ph idx="1"/>
          </p:nvPr>
        </p:nvSpPr>
        <p:spPr>
          <a:xfrm>
            <a:off x="1260761" y="2957945"/>
            <a:ext cx="13175673" cy="5715000"/>
          </a:xfrm>
        </p:spPr>
        <p:txBody>
          <a:bodyPr>
            <a:normAutofit fontScale="85000" lnSpcReduction="20000"/>
          </a:bodyPr>
          <a:lstStyle/>
          <a:p>
            <a:r>
              <a:rPr lang="en-GB" sz="7000" dirty="0"/>
              <a:t>Information, information, information</a:t>
            </a:r>
          </a:p>
          <a:p>
            <a:r>
              <a:rPr lang="en-GB" sz="7000" dirty="0"/>
              <a:t>Accurate, timely  - don’t blag!</a:t>
            </a:r>
          </a:p>
          <a:p>
            <a:r>
              <a:rPr lang="en-GB" sz="7000" dirty="0"/>
              <a:t>Empathise – but not overly so</a:t>
            </a:r>
          </a:p>
          <a:p>
            <a:r>
              <a:rPr lang="en-GB" sz="7000" dirty="0"/>
              <a:t>Keep calm and don’t catastrophise</a:t>
            </a:r>
          </a:p>
          <a:p>
            <a:r>
              <a:rPr lang="en-GB" sz="7000" dirty="0"/>
              <a:t>Look after your staff</a:t>
            </a:r>
          </a:p>
          <a:p>
            <a:r>
              <a:rPr lang="en-GB" sz="7000" dirty="0"/>
              <a:t>Look after yourself</a:t>
            </a:r>
          </a:p>
          <a:p>
            <a:endParaRPr lang="en-GB" dirty="0"/>
          </a:p>
        </p:txBody>
      </p:sp>
    </p:spTree>
    <p:extLst>
      <p:ext uri="{BB962C8B-B14F-4D97-AF65-F5344CB8AC3E}">
        <p14:creationId xmlns:p14="http://schemas.microsoft.com/office/powerpoint/2010/main" val="20062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D7E3-FD37-4B3C-82F8-95154A555E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86576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415BF3B6-41DA-4C5E-A023-17434F2B58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089" y="965200"/>
            <a:ext cx="15193820" cy="8356599"/>
          </a:xfrm>
          <a:prstGeom prst="rect">
            <a:avLst/>
          </a:prstGeom>
        </p:spPr>
      </p:pic>
    </p:spTree>
    <p:extLst>
      <p:ext uri="{BB962C8B-B14F-4D97-AF65-F5344CB8AC3E}">
        <p14:creationId xmlns:p14="http://schemas.microsoft.com/office/powerpoint/2010/main" val="1248620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805</Words>
  <Application>Microsoft Office PowerPoint</Application>
  <PresentationFormat>Custom</PresentationFormat>
  <Paragraphs>123</Paragraphs>
  <Slides>24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Assistant Regular</vt:lpstr>
      <vt:lpstr>Calibri</vt:lpstr>
      <vt:lpstr>Wingdings</vt:lpstr>
      <vt:lpstr>Aileron Regular</vt:lpstr>
      <vt:lpstr>Arial</vt:lpstr>
      <vt:lpstr>Abril Fatface</vt:lpstr>
      <vt:lpstr>Montserrat</vt:lpstr>
      <vt:lpstr>Open Sans</vt:lpstr>
      <vt:lpstr>Aileron Heavy Bold</vt:lpstr>
      <vt:lpstr>Office Theme</vt:lpstr>
      <vt:lpstr>PowerPoint Presentation</vt:lpstr>
      <vt:lpstr>PowerPoint Presentation</vt:lpstr>
      <vt:lpstr>PowerPoint Presentation</vt:lpstr>
      <vt:lpstr>PowerPoint Presentation</vt:lpstr>
      <vt:lpstr>PowerPoint Presentation</vt:lpstr>
      <vt:lpstr>PowerPoint Presentation</vt:lpstr>
      <vt:lpstr>WHAT TO SAY WHEN YOU DON’T KNOW WHAT TO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Gawler</dc:creator>
  <cp:lastModifiedBy>Antonia Stratford</cp:lastModifiedBy>
  <cp:revision>6</cp:revision>
  <dcterms:created xsi:type="dcterms:W3CDTF">2020-05-21T19:56:42Z</dcterms:created>
  <dcterms:modified xsi:type="dcterms:W3CDTF">2020-06-09T20:54:54Z</dcterms:modified>
</cp:coreProperties>
</file>